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89" r:id="rId6"/>
    <p:sldId id="261" r:id="rId7"/>
    <p:sldId id="262" r:id="rId8"/>
    <p:sldId id="280" r:id="rId9"/>
    <p:sldId id="283" r:id="rId10"/>
    <p:sldId id="284" r:id="rId11"/>
    <p:sldId id="281" r:id="rId12"/>
    <p:sldId id="264" r:id="rId13"/>
    <p:sldId id="285" r:id="rId14"/>
    <p:sldId id="288" r:id="rId15"/>
    <p:sldId id="272" r:id="rId16"/>
    <p:sldId id="286" r:id="rId17"/>
    <p:sldId id="275" r:id="rId18"/>
    <p:sldId id="279" r:id="rId1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42FA905-AB56-4975-A78A-A5DAF033A120}">
  <a:tblStyle styleId="{B42FA905-AB56-4975-A78A-A5DAF033A12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3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47D89D-722A-42C2-926D-E3FC0AA1BF1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20CC9DE2-FE43-49DC-AE3E-37FA19D8C569}">
      <dgm:prSet phldrT="[Texto]" custT="1"/>
      <dgm:spPr/>
      <dgm:t>
        <a:bodyPr/>
        <a:lstStyle/>
        <a:p>
          <a:r>
            <a:rPr lang="es-MX" sz="1400" dirty="0">
              <a:solidFill>
                <a:schemeClr val="tx2"/>
              </a:solidFill>
            </a:rPr>
            <a:t>Machine </a:t>
          </a:r>
          <a:r>
            <a:rPr lang="es-MX" sz="1400" dirty="0" err="1">
              <a:solidFill>
                <a:schemeClr val="tx2"/>
              </a:solidFill>
            </a:rPr>
            <a:t>Learning</a:t>
          </a:r>
          <a:endParaRPr lang="es-PE" sz="1400" dirty="0">
            <a:solidFill>
              <a:schemeClr val="tx2"/>
            </a:solidFill>
          </a:endParaRPr>
        </a:p>
      </dgm:t>
    </dgm:pt>
    <dgm:pt modelId="{61C3B486-6105-44A6-A8B5-5D3BD47479C1}" type="parTrans" cxnId="{92B97970-7DEA-4404-B01B-BAC936A239AF}">
      <dgm:prSet/>
      <dgm:spPr/>
      <dgm:t>
        <a:bodyPr/>
        <a:lstStyle/>
        <a:p>
          <a:endParaRPr lang="es-PE"/>
        </a:p>
      </dgm:t>
    </dgm:pt>
    <dgm:pt modelId="{D27EBC75-A4EC-4F70-9570-8538FBA14B50}" type="sibTrans" cxnId="{92B97970-7DEA-4404-B01B-BAC936A239AF}">
      <dgm:prSet/>
      <dgm:spPr/>
      <dgm:t>
        <a:bodyPr/>
        <a:lstStyle/>
        <a:p>
          <a:endParaRPr lang="es-PE"/>
        </a:p>
      </dgm:t>
    </dgm:pt>
    <dgm:pt modelId="{C36A2F7B-1E66-4462-A8E9-A8FDFE75B86B}">
      <dgm:prSet phldrT="[Texto]" custT="1"/>
      <dgm:spPr/>
      <dgm:t>
        <a:bodyPr/>
        <a:lstStyle/>
        <a:p>
          <a:r>
            <a:rPr lang="es-MX" sz="1400" dirty="0">
              <a:solidFill>
                <a:schemeClr val="tx2"/>
              </a:solidFill>
            </a:rPr>
            <a:t>Data </a:t>
          </a:r>
          <a:r>
            <a:rPr lang="es-MX" sz="1400" dirty="0" err="1">
              <a:solidFill>
                <a:schemeClr val="tx2"/>
              </a:solidFill>
            </a:rPr>
            <a:t>Engineering</a:t>
          </a:r>
          <a:endParaRPr lang="es-PE" sz="1400" dirty="0">
            <a:solidFill>
              <a:schemeClr val="tx2"/>
            </a:solidFill>
          </a:endParaRPr>
        </a:p>
      </dgm:t>
    </dgm:pt>
    <dgm:pt modelId="{EE04DEEC-A5C5-47BB-8F97-8FA69E547456}" type="parTrans" cxnId="{B9B24D8D-71E2-419D-BF51-BF4AF85D05CE}">
      <dgm:prSet/>
      <dgm:spPr/>
      <dgm:t>
        <a:bodyPr/>
        <a:lstStyle/>
        <a:p>
          <a:endParaRPr lang="es-PE"/>
        </a:p>
      </dgm:t>
    </dgm:pt>
    <dgm:pt modelId="{81EF7BC6-B035-460F-AEE0-DDF3836A29BB}" type="sibTrans" cxnId="{B9B24D8D-71E2-419D-BF51-BF4AF85D05CE}">
      <dgm:prSet/>
      <dgm:spPr/>
      <dgm:t>
        <a:bodyPr/>
        <a:lstStyle/>
        <a:p>
          <a:endParaRPr lang="es-PE"/>
        </a:p>
      </dgm:t>
    </dgm:pt>
    <dgm:pt modelId="{1FCB239C-9FF0-4685-898E-41932AE9C042}">
      <dgm:prSet phldrT="[Texto]" custT="1"/>
      <dgm:spPr/>
      <dgm:t>
        <a:bodyPr/>
        <a:lstStyle/>
        <a:p>
          <a:r>
            <a:rPr lang="es-MX" sz="1400" dirty="0">
              <a:solidFill>
                <a:schemeClr val="tx2"/>
              </a:solidFill>
            </a:rPr>
            <a:t>DevOps</a:t>
          </a:r>
          <a:endParaRPr lang="es-PE" sz="1400" dirty="0">
            <a:solidFill>
              <a:schemeClr val="tx2"/>
            </a:solidFill>
          </a:endParaRPr>
        </a:p>
      </dgm:t>
    </dgm:pt>
    <dgm:pt modelId="{ABE73079-9C6A-4FD6-BCEB-1B7CC003D887}" type="parTrans" cxnId="{9EA9A1A1-2CAC-478A-9F74-A620221EF0EA}">
      <dgm:prSet/>
      <dgm:spPr/>
      <dgm:t>
        <a:bodyPr/>
        <a:lstStyle/>
        <a:p>
          <a:endParaRPr lang="es-PE"/>
        </a:p>
      </dgm:t>
    </dgm:pt>
    <dgm:pt modelId="{22780457-0D83-4C13-936A-CC60EF54BB81}" type="sibTrans" cxnId="{9EA9A1A1-2CAC-478A-9F74-A620221EF0EA}">
      <dgm:prSet/>
      <dgm:spPr/>
      <dgm:t>
        <a:bodyPr/>
        <a:lstStyle/>
        <a:p>
          <a:endParaRPr lang="es-PE"/>
        </a:p>
      </dgm:t>
    </dgm:pt>
    <dgm:pt modelId="{98C4EF68-B2CC-414D-B933-AE9922D4A6FF}" type="pres">
      <dgm:prSet presAssocID="{F247D89D-722A-42C2-926D-E3FC0AA1BF1A}" presName="compositeShape" presStyleCnt="0">
        <dgm:presLayoutVars>
          <dgm:chMax val="7"/>
          <dgm:dir/>
          <dgm:resizeHandles val="exact"/>
        </dgm:presLayoutVars>
      </dgm:prSet>
      <dgm:spPr/>
    </dgm:pt>
    <dgm:pt modelId="{A025276E-FD35-4F2D-BA35-98DEDEBF6BA2}" type="pres">
      <dgm:prSet presAssocID="{20CC9DE2-FE43-49DC-AE3E-37FA19D8C569}" presName="circ1" presStyleLbl="vennNode1" presStyleIdx="0" presStyleCnt="3"/>
      <dgm:spPr/>
    </dgm:pt>
    <dgm:pt modelId="{8FEB71D1-4C2A-4030-987C-38B113407275}" type="pres">
      <dgm:prSet presAssocID="{20CC9DE2-FE43-49DC-AE3E-37FA19D8C569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E5E2292-4BAB-40CC-96A5-0B6872CD2E6D}" type="pres">
      <dgm:prSet presAssocID="{C36A2F7B-1E66-4462-A8E9-A8FDFE75B86B}" presName="circ2" presStyleLbl="vennNode1" presStyleIdx="1" presStyleCnt="3"/>
      <dgm:spPr/>
    </dgm:pt>
    <dgm:pt modelId="{F07EB021-F0A0-47CC-9E60-347DB48BBC46}" type="pres">
      <dgm:prSet presAssocID="{C36A2F7B-1E66-4462-A8E9-A8FDFE75B86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C057B6C-962C-4F3D-8C95-CBB762AE8BBA}" type="pres">
      <dgm:prSet presAssocID="{1FCB239C-9FF0-4685-898E-41932AE9C042}" presName="circ3" presStyleLbl="vennNode1" presStyleIdx="2" presStyleCnt="3"/>
      <dgm:spPr/>
    </dgm:pt>
    <dgm:pt modelId="{C61B9882-0C52-49FE-8A7E-26108D899315}" type="pres">
      <dgm:prSet presAssocID="{1FCB239C-9FF0-4685-898E-41932AE9C04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5B83A13-E7B5-46FA-9910-578BCF548813}" type="presOf" srcId="{1FCB239C-9FF0-4685-898E-41932AE9C042}" destId="{C61B9882-0C52-49FE-8A7E-26108D899315}" srcOrd="1" destOrd="0" presId="urn:microsoft.com/office/officeart/2005/8/layout/venn1"/>
    <dgm:cxn modelId="{E3190318-E0F1-479B-9388-E2D706E118D6}" type="presOf" srcId="{1FCB239C-9FF0-4685-898E-41932AE9C042}" destId="{EC057B6C-962C-4F3D-8C95-CBB762AE8BBA}" srcOrd="0" destOrd="0" presId="urn:microsoft.com/office/officeart/2005/8/layout/venn1"/>
    <dgm:cxn modelId="{99CF0D18-E52F-473F-80A0-16735A7BCCE7}" type="presOf" srcId="{20CC9DE2-FE43-49DC-AE3E-37FA19D8C569}" destId="{8FEB71D1-4C2A-4030-987C-38B113407275}" srcOrd="1" destOrd="0" presId="urn:microsoft.com/office/officeart/2005/8/layout/venn1"/>
    <dgm:cxn modelId="{590C486D-8878-40EF-899F-1375CC70C4E8}" type="presOf" srcId="{20CC9DE2-FE43-49DC-AE3E-37FA19D8C569}" destId="{A025276E-FD35-4F2D-BA35-98DEDEBF6BA2}" srcOrd="0" destOrd="0" presId="urn:microsoft.com/office/officeart/2005/8/layout/venn1"/>
    <dgm:cxn modelId="{F24F606E-8198-4FC1-A147-E8B5B265BFB2}" type="presOf" srcId="{C36A2F7B-1E66-4462-A8E9-A8FDFE75B86B}" destId="{6E5E2292-4BAB-40CC-96A5-0B6872CD2E6D}" srcOrd="0" destOrd="0" presId="urn:microsoft.com/office/officeart/2005/8/layout/venn1"/>
    <dgm:cxn modelId="{92B97970-7DEA-4404-B01B-BAC936A239AF}" srcId="{F247D89D-722A-42C2-926D-E3FC0AA1BF1A}" destId="{20CC9DE2-FE43-49DC-AE3E-37FA19D8C569}" srcOrd="0" destOrd="0" parTransId="{61C3B486-6105-44A6-A8B5-5D3BD47479C1}" sibTransId="{D27EBC75-A4EC-4F70-9570-8538FBA14B50}"/>
    <dgm:cxn modelId="{F4C64053-E45E-4FED-A605-0F8760927822}" type="presOf" srcId="{C36A2F7B-1E66-4462-A8E9-A8FDFE75B86B}" destId="{F07EB021-F0A0-47CC-9E60-347DB48BBC46}" srcOrd="1" destOrd="0" presId="urn:microsoft.com/office/officeart/2005/8/layout/venn1"/>
    <dgm:cxn modelId="{B9B24D8D-71E2-419D-BF51-BF4AF85D05CE}" srcId="{F247D89D-722A-42C2-926D-E3FC0AA1BF1A}" destId="{C36A2F7B-1E66-4462-A8E9-A8FDFE75B86B}" srcOrd="1" destOrd="0" parTransId="{EE04DEEC-A5C5-47BB-8F97-8FA69E547456}" sibTransId="{81EF7BC6-B035-460F-AEE0-DDF3836A29BB}"/>
    <dgm:cxn modelId="{9EA9A1A1-2CAC-478A-9F74-A620221EF0EA}" srcId="{F247D89D-722A-42C2-926D-E3FC0AA1BF1A}" destId="{1FCB239C-9FF0-4685-898E-41932AE9C042}" srcOrd="2" destOrd="0" parTransId="{ABE73079-9C6A-4FD6-BCEB-1B7CC003D887}" sibTransId="{22780457-0D83-4C13-936A-CC60EF54BB81}"/>
    <dgm:cxn modelId="{462C1DF5-BFF5-4223-9771-7D59A197EC7B}" type="presOf" srcId="{F247D89D-722A-42C2-926D-E3FC0AA1BF1A}" destId="{98C4EF68-B2CC-414D-B933-AE9922D4A6FF}" srcOrd="0" destOrd="0" presId="urn:microsoft.com/office/officeart/2005/8/layout/venn1"/>
    <dgm:cxn modelId="{3C252856-ADF4-48C7-9CAE-E1A7E5EC33DC}" type="presParOf" srcId="{98C4EF68-B2CC-414D-B933-AE9922D4A6FF}" destId="{A025276E-FD35-4F2D-BA35-98DEDEBF6BA2}" srcOrd="0" destOrd="0" presId="urn:microsoft.com/office/officeart/2005/8/layout/venn1"/>
    <dgm:cxn modelId="{3BFA2253-CCB7-4CCF-B44E-C653DD21F861}" type="presParOf" srcId="{98C4EF68-B2CC-414D-B933-AE9922D4A6FF}" destId="{8FEB71D1-4C2A-4030-987C-38B113407275}" srcOrd="1" destOrd="0" presId="urn:microsoft.com/office/officeart/2005/8/layout/venn1"/>
    <dgm:cxn modelId="{C73C0F4B-6D52-48AE-8B60-E2BDB64D5A82}" type="presParOf" srcId="{98C4EF68-B2CC-414D-B933-AE9922D4A6FF}" destId="{6E5E2292-4BAB-40CC-96A5-0B6872CD2E6D}" srcOrd="2" destOrd="0" presId="urn:microsoft.com/office/officeart/2005/8/layout/venn1"/>
    <dgm:cxn modelId="{4D0C0EF7-0587-424E-80F0-18C3A42F0D79}" type="presParOf" srcId="{98C4EF68-B2CC-414D-B933-AE9922D4A6FF}" destId="{F07EB021-F0A0-47CC-9E60-347DB48BBC46}" srcOrd="3" destOrd="0" presId="urn:microsoft.com/office/officeart/2005/8/layout/venn1"/>
    <dgm:cxn modelId="{1FC2C932-3C31-44CD-9181-8450C3197CB1}" type="presParOf" srcId="{98C4EF68-B2CC-414D-B933-AE9922D4A6FF}" destId="{EC057B6C-962C-4F3D-8C95-CBB762AE8BBA}" srcOrd="4" destOrd="0" presId="urn:microsoft.com/office/officeart/2005/8/layout/venn1"/>
    <dgm:cxn modelId="{19FC4547-BA5E-46AF-AD6C-2EA6AB9C0179}" type="presParOf" srcId="{98C4EF68-B2CC-414D-B933-AE9922D4A6FF}" destId="{C61B9882-0C52-49FE-8A7E-26108D89931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25276E-FD35-4F2D-BA35-98DEDEBF6BA2}">
      <dsp:nvSpPr>
        <dsp:cNvPr id="0" name=""/>
        <dsp:cNvSpPr/>
      </dsp:nvSpPr>
      <dsp:spPr>
        <a:xfrm>
          <a:off x="1165343" y="41578"/>
          <a:ext cx="1995767" cy="19957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solidFill>
                <a:schemeClr val="tx2"/>
              </a:solidFill>
            </a:rPr>
            <a:t>Machine </a:t>
          </a:r>
          <a:r>
            <a:rPr lang="es-MX" sz="1400" kern="1200" dirty="0" err="1">
              <a:solidFill>
                <a:schemeClr val="tx2"/>
              </a:solidFill>
            </a:rPr>
            <a:t>Learning</a:t>
          </a:r>
          <a:endParaRPr lang="es-PE" sz="1400" kern="1200" dirty="0">
            <a:solidFill>
              <a:schemeClr val="tx2"/>
            </a:solidFill>
          </a:endParaRPr>
        </a:p>
      </dsp:txBody>
      <dsp:txXfrm>
        <a:off x="1431445" y="390837"/>
        <a:ext cx="1463562" cy="898095"/>
      </dsp:txXfrm>
    </dsp:sp>
    <dsp:sp modelId="{6E5E2292-4BAB-40CC-96A5-0B6872CD2E6D}">
      <dsp:nvSpPr>
        <dsp:cNvPr id="0" name=""/>
        <dsp:cNvSpPr/>
      </dsp:nvSpPr>
      <dsp:spPr>
        <a:xfrm>
          <a:off x="1885482" y="1288933"/>
          <a:ext cx="1995767" cy="19957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solidFill>
                <a:schemeClr val="tx2"/>
              </a:solidFill>
            </a:rPr>
            <a:t>Data </a:t>
          </a:r>
          <a:r>
            <a:rPr lang="es-MX" sz="1400" kern="1200" dirty="0" err="1">
              <a:solidFill>
                <a:schemeClr val="tx2"/>
              </a:solidFill>
            </a:rPr>
            <a:t>Engineering</a:t>
          </a:r>
          <a:endParaRPr lang="es-PE" sz="1400" kern="1200" dirty="0">
            <a:solidFill>
              <a:schemeClr val="tx2"/>
            </a:solidFill>
          </a:endParaRPr>
        </a:p>
      </dsp:txBody>
      <dsp:txXfrm>
        <a:off x="2495854" y="1804506"/>
        <a:ext cx="1197460" cy="1097672"/>
      </dsp:txXfrm>
    </dsp:sp>
    <dsp:sp modelId="{EC057B6C-962C-4F3D-8C95-CBB762AE8BBA}">
      <dsp:nvSpPr>
        <dsp:cNvPr id="0" name=""/>
        <dsp:cNvSpPr/>
      </dsp:nvSpPr>
      <dsp:spPr>
        <a:xfrm>
          <a:off x="445203" y="1288933"/>
          <a:ext cx="1995767" cy="199576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400" kern="1200" dirty="0">
              <a:solidFill>
                <a:schemeClr val="tx2"/>
              </a:solidFill>
            </a:rPr>
            <a:t>DevOps</a:t>
          </a:r>
          <a:endParaRPr lang="es-PE" sz="1400" kern="1200" dirty="0">
            <a:solidFill>
              <a:schemeClr val="tx2"/>
            </a:solidFill>
          </a:endParaRPr>
        </a:p>
      </dsp:txBody>
      <dsp:txXfrm>
        <a:off x="633138" y="1804506"/>
        <a:ext cx="1197460" cy="1097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08a6ee8a1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08a6ee8a1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ddb94b439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dddb94b439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7900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65abef0139_0_2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65abef0139_0_2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ddb94b439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dddb94b439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34394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65abef0139_0_1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65abef0139_0_1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65abef0139_0_13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65abef0139_0_13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08a6ee8a1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708a6ee8a1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708a6ee8a1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708a6ee8a1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5abef0139_0_8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5abef0139_0_8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ddb94b439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dddb94b439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08a6ee8a1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708a6ee8a1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dddb94b439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dddb94b439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4321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dddb94b439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dddb94b439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dddb94b439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dddb94b439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31316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1139150"/>
            <a:ext cx="4404000" cy="25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7200"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585075"/>
            <a:ext cx="33849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>
                <a:latin typeface="Advent Pro"/>
                <a:ea typeface="Advent Pro"/>
                <a:cs typeface="Advent Pro"/>
                <a:sym typeface="Advent Pr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BLANK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>
            <a:spLocks noGrp="1"/>
          </p:cNvSpPr>
          <p:nvPr>
            <p:ph type="title"/>
          </p:nvPr>
        </p:nvSpPr>
        <p:spPr>
          <a:xfrm>
            <a:off x="1511713" y="1452625"/>
            <a:ext cx="23391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3" name="Google Shape;43;p14"/>
          <p:cNvSpPr txBox="1">
            <a:spLocks noGrp="1"/>
          </p:cNvSpPr>
          <p:nvPr>
            <p:ph type="subTitle" idx="1"/>
          </p:nvPr>
        </p:nvSpPr>
        <p:spPr>
          <a:xfrm>
            <a:off x="1511712" y="1779575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44" name="Google Shape;44;p14"/>
          <p:cNvSpPr txBox="1">
            <a:spLocks noGrp="1"/>
          </p:cNvSpPr>
          <p:nvPr>
            <p:ph type="title" idx="2"/>
          </p:nvPr>
        </p:nvSpPr>
        <p:spPr>
          <a:xfrm>
            <a:off x="4845487" y="1455263"/>
            <a:ext cx="23391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72000"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5" name="Google Shape;45;p14"/>
          <p:cNvSpPr txBox="1">
            <a:spLocks noGrp="1"/>
          </p:cNvSpPr>
          <p:nvPr>
            <p:ph type="subTitle" idx="3"/>
          </p:nvPr>
        </p:nvSpPr>
        <p:spPr>
          <a:xfrm>
            <a:off x="4845487" y="1782238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46" name="Google Shape;46;p14"/>
          <p:cNvSpPr txBox="1">
            <a:spLocks noGrp="1"/>
          </p:cNvSpPr>
          <p:nvPr>
            <p:ph type="title" idx="4"/>
          </p:nvPr>
        </p:nvSpPr>
        <p:spPr>
          <a:xfrm>
            <a:off x="2768313" y="2877450"/>
            <a:ext cx="23391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i="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subTitle" idx="5"/>
          </p:nvPr>
        </p:nvSpPr>
        <p:spPr>
          <a:xfrm>
            <a:off x="2768312" y="3204400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title" idx="6"/>
          </p:nvPr>
        </p:nvSpPr>
        <p:spPr>
          <a:xfrm>
            <a:off x="6100575" y="2878082"/>
            <a:ext cx="23391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72000"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i="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ubTitle" idx="7"/>
          </p:nvPr>
        </p:nvSpPr>
        <p:spPr>
          <a:xfrm>
            <a:off x="6100575" y="3205057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title" idx="8" hasCustomPrompt="1"/>
          </p:nvPr>
        </p:nvSpPr>
        <p:spPr>
          <a:xfrm>
            <a:off x="1959337" y="3164300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1" name="Google Shape;51;p14"/>
          <p:cNvSpPr txBox="1">
            <a:spLocks noGrp="1"/>
          </p:cNvSpPr>
          <p:nvPr>
            <p:ph type="title" idx="9" hasCustomPrompt="1"/>
          </p:nvPr>
        </p:nvSpPr>
        <p:spPr>
          <a:xfrm>
            <a:off x="704337" y="1730350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>
            <a:spLocks noGrp="1"/>
          </p:cNvSpPr>
          <p:nvPr>
            <p:ph type="title" idx="13" hasCustomPrompt="1"/>
          </p:nvPr>
        </p:nvSpPr>
        <p:spPr>
          <a:xfrm>
            <a:off x="5304000" y="3183632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>
            <a:spLocks noGrp="1"/>
          </p:cNvSpPr>
          <p:nvPr>
            <p:ph type="title" idx="14" hasCustomPrompt="1"/>
          </p:nvPr>
        </p:nvSpPr>
        <p:spPr>
          <a:xfrm>
            <a:off x="4048912" y="1719213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48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subTitle" idx="1"/>
          </p:nvPr>
        </p:nvSpPr>
        <p:spPr>
          <a:xfrm>
            <a:off x="6006000" y="2320225"/>
            <a:ext cx="2006100" cy="3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subTitle" idx="2"/>
          </p:nvPr>
        </p:nvSpPr>
        <p:spPr>
          <a:xfrm>
            <a:off x="6006000" y="3478616"/>
            <a:ext cx="2006100" cy="39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200"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200"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title" hasCustomPrompt="1"/>
          </p:nvPr>
        </p:nvSpPr>
        <p:spPr>
          <a:xfrm>
            <a:off x="6006000" y="1954025"/>
            <a:ext cx="1235400" cy="47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2" name="Google Shape;72;p17"/>
          <p:cNvSpPr txBox="1">
            <a:spLocks noGrp="1"/>
          </p:cNvSpPr>
          <p:nvPr>
            <p:ph type="title" idx="3" hasCustomPrompt="1"/>
          </p:nvPr>
        </p:nvSpPr>
        <p:spPr>
          <a:xfrm>
            <a:off x="6006000" y="3100474"/>
            <a:ext cx="1235400" cy="47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4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73" name="Google Shape;73;p17"/>
          <p:cNvSpPr txBox="1">
            <a:spLocks noGrp="1"/>
          </p:cNvSpPr>
          <p:nvPr>
            <p:ph type="title" idx="4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916225" y="2443810"/>
            <a:ext cx="18414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subTitle" idx="1"/>
          </p:nvPr>
        </p:nvSpPr>
        <p:spPr>
          <a:xfrm>
            <a:off x="786275" y="1909450"/>
            <a:ext cx="21012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title" idx="2"/>
          </p:nvPr>
        </p:nvSpPr>
        <p:spPr>
          <a:xfrm>
            <a:off x="6298374" y="2443810"/>
            <a:ext cx="18414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subTitle" idx="3"/>
          </p:nvPr>
        </p:nvSpPr>
        <p:spPr>
          <a:xfrm>
            <a:off x="6080425" y="1909450"/>
            <a:ext cx="227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title" idx="4"/>
          </p:nvPr>
        </p:nvSpPr>
        <p:spPr>
          <a:xfrm>
            <a:off x="3607299" y="3872760"/>
            <a:ext cx="18414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5"/>
          </p:nvPr>
        </p:nvSpPr>
        <p:spPr>
          <a:xfrm>
            <a:off x="3389350" y="3332250"/>
            <a:ext cx="227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title" idx="6"/>
          </p:nvPr>
        </p:nvSpPr>
        <p:spPr>
          <a:xfrm>
            <a:off x="3607299" y="2443810"/>
            <a:ext cx="18414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subTitle" idx="7"/>
          </p:nvPr>
        </p:nvSpPr>
        <p:spPr>
          <a:xfrm>
            <a:off x="3389350" y="1909450"/>
            <a:ext cx="227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title" idx="8"/>
          </p:nvPr>
        </p:nvSpPr>
        <p:spPr>
          <a:xfrm>
            <a:off x="916225" y="3872760"/>
            <a:ext cx="18414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ubTitle" idx="9"/>
          </p:nvPr>
        </p:nvSpPr>
        <p:spPr>
          <a:xfrm>
            <a:off x="786325" y="3332250"/>
            <a:ext cx="21012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title" idx="13"/>
          </p:nvPr>
        </p:nvSpPr>
        <p:spPr>
          <a:xfrm>
            <a:off x="6495924" y="3872763"/>
            <a:ext cx="1446300" cy="4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i="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ubTitle" idx="14"/>
          </p:nvPr>
        </p:nvSpPr>
        <p:spPr>
          <a:xfrm>
            <a:off x="6080425" y="3332250"/>
            <a:ext cx="2277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title" idx="15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>
            <a:spLocks noGrp="1"/>
          </p:cNvSpPr>
          <p:nvPr>
            <p:ph type="ctrTitle"/>
          </p:nvPr>
        </p:nvSpPr>
        <p:spPr>
          <a:xfrm>
            <a:off x="2562175" y="725400"/>
            <a:ext cx="4020000" cy="146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5200"/>
              <a:buNone/>
              <a:defRPr sz="7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subTitle" idx="1"/>
          </p:nvPr>
        </p:nvSpPr>
        <p:spPr>
          <a:xfrm>
            <a:off x="2561975" y="2225200"/>
            <a:ext cx="4020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91" name="Google Shape;91;p19"/>
          <p:cNvSpPr txBox="1"/>
          <p:nvPr/>
        </p:nvSpPr>
        <p:spPr>
          <a:xfrm>
            <a:off x="2813425" y="3796475"/>
            <a:ext cx="35175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CREDITS: This presentation template was created by </a:t>
            </a:r>
            <a:r>
              <a:rPr lang="en" sz="900" b="1">
                <a:solidFill>
                  <a:schemeClr val="lt2"/>
                </a:solidFill>
                <a:uFill>
                  <a:noFill/>
                </a:uFill>
                <a:latin typeface="Fira Sans Condensed"/>
                <a:ea typeface="Fira Sans Condensed"/>
                <a:cs typeface="Fira Sans Condensed"/>
                <a:sym typeface="Fira Sans Condensed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9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, including icons by </a:t>
            </a:r>
            <a:r>
              <a:rPr lang="en" sz="900" b="1">
                <a:solidFill>
                  <a:schemeClr val="lt2"/>
                </a:solidFill>
                <a:uFill>
                  <a:noFill/>
                </a:uFill>
                <a:latin typeface="Fira Sans Condensed"/>
                <a:ea typeface="Fira Sans Condensed"/>
                <a:cs typeface="Fira Sans Condensed"/>
                <a:sym typeface="Fira Sans Condense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9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, and infographics &amp; images by </a:t>
            </a:r>
            <a:r>
              <a:rPr lang="en" sz="900" b="1">
                <a:solidFill>
                  <a:schemeClr val="lt2"/>
                </a:solidFill>
                <a:uFill>
                  <a:noFill/>
                </a:uFill>
                <a:latin typeface="Fira Sans Condensed"/>
                <a:ea typeface="Fira Sans Condensed"/>
                <a:cs typeface="Fira Sans Condensed"/>
                <a:sym typeface="Fira Sans Condense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9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rPr>
              <a:t>. </a:t>
            </a:r>
            <a:endParaRPr sz="900">
              <a:solidFill>
                <a:schemeClr val="lt2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900">
              <a:solidFill>
                <a:schemeClr val="lt2"/>
              </a:solidFill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4634135" y="1434600"/>
            <a:ext cx="3532800" cy="227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solidFill>
            <a:srgbClr val="FFFFFF">
              <a:alpha val="45090"/>
            </a:srgbClr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00"/>
              <a:buAutoNum type="arabicPeriod"/>
              <a:defRPr sz="1300">
                <a:solidFill>
                  <a:srgbClr val="F3F3F3"/>
                </a:solidFill>
              </a:defRPr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  <a:defRPr sz="1200"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romanLcPeriod"/>
              <a:defRPr sz="1200"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  <a:defRPr sz="1200"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  <a:defRPr sz="1200"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romanLcPeriod"/>
              <a:defRPr sz="1200"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rabicPeriod"/>
              <a:defRPr sz="1200"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  <a:defRPr sz="1200"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AutoNum type="romanLcPeriod"/>
              <a:defRPr sz="1200"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 flipH="1">
            <a:off x="5584135" y="2904500"/>
            <a:ext cx="17013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2"/>
          </p:nvPr>
        </p:nvSpPr>
        <p:spPr>
          <a:xfrm flipH="1">
            <a:off x="5079300" y="3229525"/>
            <a:ext cx="2711100" cy="7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ubTitle" idx="3"/>
          </p:nvPr>
        </p:nvSpPr>
        <p:spPr>
          <a:xfrm flipH="1">
            <a:off x="1858635" y="2904500"/>
            <a:ext cx="1701300" cy="44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800">
                <a:latin typeface="Anton"/>
                <a:ea typeface="Anton"/>
                <a:cs typeface="Anton"/>
                <a:sym typeface="Anton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Anton"/>
              <a:buNone/>
              <a:defRPr sz="1400" b="1"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ubTitle" idx="4"/>
          </p:nvPr>
        </p:nvSpPr>
        <p:spPr>
          <a:xfrm flipH="1">
            <a:off x="1353800" y="3229525"/>
            <a:ext cx="2711100" cy="7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 typeface="Josefin Slab"/>
              <a:buNone/>
              <a:defRPr sz="1100">
                <a:latin typeface="Josefin Slab"/>
                <a:ea typeface="Josefin Slab"/>
                <a:cs typeface="Josefin Slab"/>
                <a:sym typeface="Josefin Slab"/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ítulo 1">
  <p:cSld name="TITLE_ONLY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title"/>
          </p:nvPr>
        </p:nvSpPr>
        <p:spPr>
          <a:xfrm>
            <a:off x="2422250" y="1418700"/>
            <a:ext cx="4299600" cy="23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0"/>
          <p:cNvSpPr txBox="1">
            <a:spLocks noGrp="1"/>
          </p:cNvSpPr>
          <p:nvPr>
            <p:ph type="title"/>
          </p:nvPr>
        </p:nvSpPr>
        <p:spPr>
          <a:xfrm>
            <a:off x="522825" y="971850"/>
            <a:ext cx="3787800" cy="3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subTitle" idx="1"/>
          </p:nvPr>
        </p:nvSpPr>
        <p:spPr>
          <a:xfrm>
            <a:off x="4799950" y="1954200"/>
            <a:ext cx="19401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title" idx="2" hasCustomPrompt="1"/>
          </p:nvPr>
        </p:nvSpPr>
        <p:spPr>
          <a:xfrm>
            <a:off x="4849170" y="1001125"/>
            <a:ext cx="2026800" cy="18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0"/>
              <a:buNone/>
              <a:defRPr sz="14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2"/>
          <p:cNvSpPr txBox="1">
            <a:spLocks noGrp="1"/>
          </p:cNvSpPr>
          <p:nvPr>
            <p:ph type="title" hasCustomPrompt="1"/>
          </p:nvPr>
        </p:nvSpPr>
        <p:spPr>
          <a:xfrm>
            <a:off x="311700" y="2062500"/>
            <a:ext cx="8520600" cy="111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7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311700" y="3255700"/>
            <a:ext cx="8520600" cy="51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marL="914400" lvl="1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Rajdhani"/>
              <a:buNone/>
              <a:defRPr sz="2800" b="1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●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○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■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●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○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■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●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Char char="○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Fira Sans Condensed"/>
              <a:buChar char="■"/>
              <a:defRPr sz="1200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8" r:id="rId9"/>
    <p:sldLayoutId id="2147483659" r:id="rId10"/>
    <p:sldLayoutId id="2147483660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>
            <a:spLocks noGrp="1"/>
          </p:cNvSpPr>
          <p:nvPr>
            <p:ph type="ctrTitle"/>
          </p:nvPr>
        </p:nvSpPr>
        <p:spPr>
          <a:xfrm>
            <a:off x="720000" y="886525"/>
            <a:ext cx="4404000" cy="2590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Rajdhani"/>
                <a:ea typeface="Rajdhani"/>
                <a:cs typeface="Rajdhani"/>
                <a:sym typeface="Rajdhani"/>
              </a:rPr>
              <a:t>ML OPS</a:t>
            </a:r>
            <a:endParaRPr dirty="0"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99" name="Google Shape;99;p22"/>
          <p:cNvSpPr txBox="1">
            <a:spLocks noGrp="1"/>
          </p:cNvSpPr>
          <p:nvPr>
            <p:ph type="subTitle" idx="1"/>
          </p:nvPr>
        </p:nvSpPr>
        <p:spPr>
          <a:xfrm>
            <a:off x="720000" y="3325450"/>
            <a:ext cx="33849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Fira Sans Condensed"/>
                <a:ea typeface="Fira Sans Condensed"/>
                <a:cs typeface="Fira Sans Condensed"/>
                <a:sym typeface="Fira Sans Condensed"/>
              </a:rPr>
              <a:t>Machine Learning Operations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PE" dirty="0">
                <a:latin typeface="Fira Sans Condensed"/>
                <a:ea typeface="Fira Sans Condensed"/>
                <a:cs typeface="Fira Sans Condensed"/>
                <a:sym typeface="Fira Sans Condensed"/>
              </a:rPr>
              <a:t>F</a:t>
            </a:r>
            <a:r>
              <a:rPr lang="en" dirty="0">
                <a:latin typeface="Fira Sans Condensed"/>
                <a:ea typeface="Fira Sans Condensed"/>
                <a:cs typeface="Fira Sans Condensed"/>
                <a:sym typeface="Fira Sans Condensed"/>
              </a:rPr>
              <a:t>uente: </a:t>
            </a:r>
            <a:r>
              <a:rPr lang="es-PE" dirty="0">
                <a:latin typeface="Fira Sans Condensed"/>
                <a:ea typeface="Fira Sans Condensed"/>
                <a:cs typeface="Fira Sans Condensed"/>
                <a:sym typeface="Fira Sans Condensed"/>
              </a:rPr>
              <a:t>http://www.mlebook.com/</a:t>
            </a:r>
            <a:endParaRPr dirty="0">
              <a:latin typeface="Fira Sans Condensed"/>
              <a:ea typeface="Fira Sans Condensed"/>
              <a:cs typeface="Fira Sans Condensed"/>
              <a:sym typeface="Fira Sans Condensed"/>
            </a:endParaRPr>
          </a:p>
        </p:txBody>
      </p:sp>
      <p:pic>
        <p:nvPicPr>
          <p:cNvPr id="100" name="Google Shape;100;p22"/>
          <p:cNvPicPr preferRelativeResize="0"/>
          <p:nvPr/>
        </p:nvPicPr>
        <p:blipFill rotWithShape="1">
          <a:blip r:embed="rId4">
            <a:alphaModFix/>
          </a:blip>
          <a:srcRect l="25302" r="25297"/>
          <a:stretch/>
        </p:blipFill>
        <p:spPr>
          <a:xfrm>
            <a:off x="4791550" y="1014200"/>
            <a:ext cx="2845450" cy="324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F0AB2-1462-4E8B-9C13-19240A1F6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00" y="242406"/>
            <a:ext cx="7704000" cy="572700"/>
          </a:xfrm>
        </p:spPr>
        <p:txBody>
          <a:bodyPr/>
          <a:lstStyle/>
          <a:p>
            <a:r>
              <a:rPr lang="es-MX" dirty="0"/>
              <a:t>Servicios AWS</a:t>
            </a:r>
            <a:endParaRPr lang="es-PE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195B834-790F-4A5B-9DB2-D13E3FB1C91A}"/>
              </a:ext>
            </a:extLst>
          </p:cNvPr>
          <p:cNvSpPr txBox="1"/>
          <p:nvPr/>
        </p:nvSpPr>
        <p:spPr>
          <a:xfrm>
            <a:off x="1759789" y="1406106"/>
            <a:ext cx="4597879" cy="3230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CodePipeline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CodeCommit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CodeBuild</a:t>
            </a:r>
            <a:r>
              <a:rPr lang="es-MX" dirty="0">
                <a:solidFill>
                  <a:schemeClr val="tx2"/>
                </a:solidFill>
              </a:rPr>
              <a:t> : Permite construir software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Sagemaker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ECR: Repositorio de imágenes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Lambdas</a:t>
            </a:r>
            <a:endParaRPr lang="es-P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080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F0AB2-1462-4E8B-9C13-19240A1F6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100" y="242406"/>
            <a:ext cx="7704000" cy="572700"/>
          </a:xfrm>
        </p:spPr>
        <p:txBody>
          <a:bodyPr/>
          <a:lstStyle/>
          <a:p>
            <a:r>
              <a:rPr lang="es-MX" dirty="0"/>
              <a:t>Servicios AWS</a:t>
            </a:r>
            <a:endParaRPr lang="es-PE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195B834-790F-4A5B-9DB2-D13E3FB1C91A}"/>
              </a:ext>
            </a:extLst>
          </p:cNvPr>
          <p:cNvSpPr txBox="1"/>
          <p:nvPr/>
        </p:nvSpPr>
        <p:spPr>
          <a:xfrm>
            <a:off x="1759789" y="1406106"/>
            <a:ext cx="4597879" cy="2691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s-MX" dirty="0">
                <a:solidFill>
                  <a:schemeClr val="tx2"/>
                </a:solidFill>
              </a:rPr>
              <a:t>Servicios para ciclos de vida o </a:t>
            </a:r>
            <a:r>
              <a:rPr lang="es-MX" dirty="0" err="1">
                <a:solidFill>
                  <a:schemeClr val="tx2"/>
                </a:solidFill>
              </a:rPr>
              <a:t>workflows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Sagemaker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StepFunctions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CloudFormation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CodePipeline</a:t>
            </a:r>
            <a:endParaRPr lang="es-P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26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title"/>
          </p:nvPr>
        </p:nvSpPr>
        <p:spPr>
          <a:xfrm>
            <a:off x="522825" y="971850"/>
            <a:ext cx="3787800" cy="3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Demo</a:t>
            </a:r>
            <a:endParaRPr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subTitle" idx="1"/>
          </p:nvPr>
        </p:nvSpPr>
        <p:spPr>
          <a:xfrm>
            <a:off x="4917750" y="3290550"/>
            <a:ext cx="2736900" cy="5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demo</a:t>
            </a:r>
            <a:endParaRPr dirty="0"/>
          </a:p>
        </p:txBody>
      </p:sp>
      <p:sp>
        <p:nvSpPr>
          <p:cNvPr id="227" name="Google Shape;227;p30"/>
          <p:cNvSpPr txBox="1">
            <a:spLocks noGrp="1"/>
          </p:cNvSpPr>
          <p:nvPr>
            <p:ph type="title" idx="2"/>
          </p:nvPr>
        </p:nvSpPr>
        <p:spPr>
          <a:xfrm>
            <a:off x="4849176" y="1001125"/>
            <a:ext cx="2385300" cy="18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04</a:t>
            </a:r>
            <a:endParaRPr dirty="0"/>
          </a:p>
        </p:txBody>
      </p:sp>
      <p:cxnSp>
        <p:nvCxnSpPr>
          <p:cNvPr id="228" name="Google Shape;228;p30"/>
          <p:cNvCxnSpPr/>
          <p:nvPr/>
        </p:nvCxnSpPr>
        <p:spPr>
          <a:xfrm rot="10800000" flipH="1">
            <a:off x="5001175" y="3111650"/>
            <a:ext cx="3425700" cy="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>
            <a:spLocks noGrp="1"/>
          </p:cNvSpPr>
          <p:nvPr>
            <p:ph type="title"/>
          </p:nvPr>
        </p:nvSpPr>
        <p:spPr>
          <a:xfrm>
            <a:off x="716411" y="415491"/>
            <a:ext cx="7849200" cy="9906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Demo</a:t>
            </a:r>
            <a:endParaRPr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A9325A-35F5-4DBD-8220-77EC8C9F1CA9}"/>
              </a:ext>
            </a:extLst>
          </p:cNvPr>
          <p:cNvSpPr txBox="1"/>
          <p:nvPr/>
        </p:nvSpPr>
        <p:spPr>
          <a:xfrm>
            <a:off x="1759789" y="1406106"/>
            <a:ext cx="6443932" cy="3230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s-MX" dirty="0">
                <a:solidFill>
                  <a:schemeClr val="tx2"/>
                </a:solidFill>
              </a:rPr>
              <a:t>Objetivo : Implementar un proceso de </a:t>
            </a:r>
            <a:r>
              <a:rPr lang="es-MX" dirty="0" err="1">
                <a:solidFill>
                  <a:schemeClr val="tx2"/>
                </a:solidFill>
              </a:rPr>
              <a:t>MLOps</a:t>
            </a:r>
            <a:r>
              <a:rPr lang="es-MX" dirty="0">
                <a:solidFill>
                  <a:schemeClr val="tx2"/>
                </a:solidFill>
              </a:rPr>
              <a:t>, con una infraestructura automática para entrenar, probar, implementar e integrar modelos de ML: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Crear imagen Docker personalizada y definir su proceso hasta ECR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Entrenar modelo y su implementación en entorno DEV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Tendremos que aprobarlos para que se implemente en PROD con alta disponibilidad y elasticidad</a:t>
            </a:r>
            <a:endParaRPr lang="es-P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22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>
            <a:spLocks noGrp="1"/>
          </p:cNvSpPr>
          <p:nvPr>
            <p:ph type="title"/>
          </p:nvPr>
        </p:nvSpPr>
        <p:spPr>
          <a:xfrm>
            <a:off x="647400" y="165325"/>
            <a:ext cx="7849200" cy="99061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Demo: Parte I</a:t>
            </a:r>
            <a:br>
              <a:rPr lang="es-MX" dirty="0"/>
            </a:br>
            <a:r>
              <a:rPr lang="es-MX" sz="2400" dirty="0"/>
              <a:t>(</a:t>
            </a:r>
            <a:r>
              <a:rPr lang="es-MX" sz="2400" dirty="0" err="1"/>
              <a:t>model</a:t>
            </a:r>
            <a:r>
              <a:rPr lang="es-MX" sz="2400" dirty="0"/>
              <a:t> pipeline)</a:t>
            </a:r>
            <a:endParaRPr sz="2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8A9325A-35F5-4DBD-8220-77EC8C9F1CA9}"/>
              </a:ext>
            </a:extLst>
          </p:cNvPr>
          <p:cNvSpPr txBox="1"/>
          <p:nvPr/>
        </p:nvSpPr>
        <p:spPr>
          <a:xfrm>
            <a:off x="1155940" y="2571750"/>
            <a:ext cx="6694098" cy="1991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Un ML </a:t>
            </a:r>
            <a:r>
              <a:rPr lang="es-MX" dirty="0" err="1">
                <a:solidFill>
                  <a:schemeClr val="tx2"/>
                </a:solidFill>
              </a:rPr>
              <a:t>Developer</a:t>
            </a:r>
            <a:r>
              <a:rPr lang="es-MX" dirty="0">
                <a:solidFill>
                  <a:schemeClr val="tx2"/>
                </a:solidFill>
              </a:rPr>
              <a:t> crea </a:t>
            </a:r>
            <a:r>
              <a:rPr lang="es-MX" dirty="0" err="1">
                <a:solidFill>
                  <a:schemeClr val="tx2"/>
                </a:solidFill>
              </a:rPr>
              <a:t>assets</a:t>
            </a:r>
            <a:r>
              <a:rPr lang="es-MX" dirty="0">
                <a:solidFill>
                  <a:schemeClr val="tx2"/>
                </a:solidFill>
              </a:rPr>
              <a:t>(Modelo </a:t>
            </a:r>
            <a:r>
              <a:rPr lang="es-MX" dirty="0" err="1">
                <a:solidFill>
                  <a:schemeClr val="tx2"/>
                </a:solidFill>
              </a:rPr>
              <a:t>RandomForest</a:t>
            </a:r>
            <a:r>
              <a:rPr lang="es-MX" dirty="0">
                <a:solidFill>
                  <a:schemeClr val="tx2"/>
                </a:solidFill>
              </a:rPr>
              <a:t>) para la imagen Docker y realiza un </a:t>
            </a:r>
            <a:r>
              <a:rPr lang="es-MX" dirty="0" err="1">
                <a:solidFill>
                  <a:schemeClr val="tx2"/>
                </a:solidFill>
              </a:rPr>
              <a:t>push</a:t>
            </a:r>
            <a:r>
              <a:rPr lang="es-MX" dirty="0">
                <a:solidFill>
                  <a:schemeClr val="tx2"/>
                </a:solidFill>
              </a:rPr>
              <a:t> a </a:t>
            </a:r>
            <a:r>
              <a:rPr lang="es-MX" dirty="0" err="1">
                <a:solidFill>
                  <a:schemeClr val="tx2"/>
                </a:solidFill>
              </a:rPr>
              <a:t>CodeCommit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CodePipeline</a:t>
            </a:r>
            <a:r>
              <a:rPr lang="es-MX" dirty="0">
                <a:solidFill>
                  <a:schemeClr val="tx2"/>
                </a:solidFill>
              </a:rPr>
              <a:t> escucha el evento </a:t>
            </a:r>
            <a:r>
              <a:rPr lang="es-MX" dirty="0" err="1">
                <a:solidFill>
                  <a:schemeClr val="tx2"/>
                </a:solidFill>
              </a:rPr>
              <a:t>push</a:t>
            </a:r>
            <a:r>
              <a:rPr lang="es-MX" dirty="0">
                <a:solidFill>
                  <a:schemeClr val="tx2"/>
                </a:solidFill>
              </a:rPr>
              <a:t> de </a:t>
            </a:r>
            <a:r>
              <a:rPr lang="es-MX" dirty="0" err="1">
                <a:solidFill>
                  <a:schemeClr val="tx2"/>
                </a:solidFill>
              </a:rPr>
              <a:t>CodeCommit</a:t>
            </a:r>
            <a:r>
              <a:rPr lang="es-MX" dirty="0">
                <a:solidFill>
                  <a:schemeClr val="tx2"/>
                </a:solidFill>
              </a:rPr>
              <a:t>, obtiene el código fuente  y lanza </a:t>
            </a:r>
            <a:r>
              <a:rPr lang="es-MX" dirty="0" err="1">
                <a:solidFill>
                  <a:schemeClr val="tx2"/>
                </a:solidFill>
              </a:rPr>
              <a:t>CodeBuild</a:t>
            </a:r>
            <a:endParaRPr lang="es-MX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CodeBuild</a:t>
            </a:r>
            <a:r>
              <a:rPr lang="es-MX" dirty="0">
                <a:solidFill>
                  <a:schemeClr val="tx2"/>
                </a:solidFill>
              </a:rPr>
              <a:t> se autentica en ECR, crea la imagen de Docker y la inserta en el repositorio de ECR.</a:t>
            </a:r>
            <a:endParaRPr lang="es-PE" dirty="0">
              <a:solidFill>
                <a:schemeClr val="tx2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2778A7-4091-42F6-976B-7E7BED825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70" y="1395959"/>
            <a:ext cx="7565366" cy="935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602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9;p29">
            <a:extLst>
              <a:ext uri="{FF2B5EF4-FFF2-40B4-BE49-F238E27FC236}">
                <a16:creationId xmlns:a16="http://schemas.microsoft.com/office/drawing/2014/main" id="{ABDA1945-86F5-479F-9CF7-3C400FE448D0}"/>
              </a:ext>
            </a:extLst>
          </p:cNvPr>
          <p:cNvSpPr txBox="1">
            <a:spLocks/>
          </p:cNvSpPr>
          <p:nvPr/>
        </p:nvSpPr>
        <p:spPr>
          <a:xfrm>
            <a:off x="506205" y="299795"/>
            <a:ext cx="7849200" cy="990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Rajdhani"/>
              <a:buNone/>
              <a:defRPr sz="30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r>
              <a:rPr lang="es-MX" sz="4800" dirty="0"/>
              <a:t>Demo: Parte II </a:t>
            </a:r>
          </a:p>
          <a:p>
            <a:r>
              <a:rPr lang="es-MX" dirty="0"/>
              <a:t>(data pipeline)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883119F-F9AD-4ABC-9EC6-D8FC0FE0CC02}"/>
              </a:ext>
            </a:extLst>
          </p:cNvPr>
          <p:cNvSpPr txBox="1"/>
          <p:nvPr/>
        </p:nvSpPr>
        <p:spPr>
          <a:xfrm>
            <a:off x="1224951" y="1724586"/>
            <a:ext cx="6694098" cy="2637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>
                <a:solidFill>
                  <a:schemeClr val="tx2"/>
                </a:solidFill>
              </a:rPr>
              <a:t>Inicia al subir un zip con los </a:t>
            </a:r>
            <a:r>
              <a:rPr lang="es-MX" dirty="0" err="1">
                <a:solidFill>
                  <a:schemeClr val="tx2"/>
                </a:solidFill>
              </a:rPr>
              <a:t>assets</a:t>
            </a:r>
            <a:r>
              <a:rPr lang="es-MX" dirty="0">
                <a:solidFill>
                  <a:schemeClr val="tx2"/>
                </a:solidFill>
              </a:rPr>
              <a:t>(configuración de despliegue) + </a:t>
            </a:r>
            <a:r>
              <a:rPr lang="es-MX" dirty="0" err="1">
                <a:solidFill>
                  <a:schemeClr val="tx2"/>
                </a:solidFill>
              </a:rPr>
              <a:t>datasets</a:t>
            </a:r>
            <a:r>
              <a:rPr lang="es-MX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 err="1">
                <a:solidFill>
                  <a:schemeClr val="tx2"/>
                </a:solidFill>
              </a:rPr>
              <a:t>CodePipeline</a:t>
            </a:r>
            <a:r>
              <a:rPr lang="es-MX" dirty="0">
                <a:solidFill>
                  <a:schemeClr val="tx2"/>
                </a:solidFill>
              </a:rPr>
              <a:t> escucha este evento y ejecuta Lambda </a:t>
            </a:r>
            <a:r>
              <a:rPr lang="es-MX" dirty="0" err="1">
                <a:solidFill>
                  <a:schemeClr val="tx2"/>
                </a:solidFill>
              </a:rPr>
              <a:t>Request</a:t>
            </a:r>
            <a:r>
              <a:rPr lang="es-MX" dirty="0">
                <a:solidFill>
                  <a:schemeClr val="tx2"/>
                </a:solidFill>
              </a:rPr>
              <a:t> para verificar el archivo en el </a:t>
            </a:r>
            <a:r>
              <a:rPr lang="es-MX" dirty="0" err="1">
                <a:solidFill>
                  <a:schemeClr val="tx2"/>
                </a:solidFill>
              </a:rPr>
              <a:t>bucket</a:t>
            </a:r>
            <a:r>
              <a:rPr lang="es-MX" dirty="0">
                <a:solidFill>
                  <a:schemeClr val="tx2"/>
                </a:solidFill>
              </a:rPr>
              <a:t> e iniciar el entrenamiento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dirty="0">
                <a:solidFill>
                  <a:schemeClr val="tx2"/>
                </a:solidFill>
              </a:rPr>
              <a:t>Lambda </a:t>
            </a:r>
            <a:r>
              <a:rPr lang="es-PE" dirty="0" err="1">
                <a:solidFill>
                  <a:schemeClr val="tx2"/>
                </a:solidFill>
              </a:rPr>
              <a:t>envia</a:t>
            </a:r>
            <a:r>
              <a:rPr lang="es-PE" dirty="0">
                <a:solidFill>
                  <a:schemeClr val="tx2"/>
                </a:solidFill>
              </a:rPr>
              <a:t> trabajos de entrenamiento a </a:t>
            </a:r>
            <a:r>
              <a:rPr lang="es-PE" dirty="0" err="1">
                <a:solidFill>
                  <a:schemeClr val="tx2"/>
                </a:solidFill>
              </a:rPr>
              <a:t>Sagemaker</a:t>
            </a:r>
            <a:endParaRPr lang="es-PE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dirty="0">
                <a:solidFill>
                  <a:schemeClr val="tx2"/>
                </a:solidFill>
              </a:rPr>
              <a:t>Cuando finaliza el entrenamiento , </a:t>
            </a:r>
            <a:r>
              <a:rPr lang="es-PE" dirty="0" err="1">
                <a:solidFill>
                  <a:schemeClr val="tx2"/>
                </a:solidFill>
              </a:rPr>
              <a:t>CodePipeline</a:t>
            </a:r>
            <a:r>
              <a:rPr lang="es-PE" dirty="0">
                <a:solidFill>
                  <a:schemeClr val="tx2"/>
                </a:solidFill>
              </a:rPr>
              <a:t> verifica el estado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dirty="0" err="1">
                <a:solidFill>
                  <a:schemeClr val="tx2"/>
                </a:solidFill>
              </a:rPr>
              <a:t>CodePipeline</a:t>
            </a:r>
            <a:r>
              <a:rPr lang="es-PE" dirty="0">
                <a:solidFill>
                  <a:schemeClr val="tx2"/>
                </a:solidFill>
              </a:rPr>
              <a:t> llama a </a:t>
            </a:r>
            <a:r>
              <a:rPr lang="es-PE" dirty="0" err="1">
                <a:solidFill>
                  <a:schemeClr val="tx2"/>
                </a:solidFill>
              </a:rPr>
              <a:t>CloudFormation</a:t>
            </a:r>
            <a:r>
              <a:rPr lang="es-PE" dirty="0">
                <a:solidFill>
                  <a:schemeClr val="tx2"/>
                </a:solidFill>
              </a:rPr>
              <a:t> para desplegar en un entorno DEV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dirty="0">
                <a:solidFill>
                  <a:schemeClr val="tx2"/>
                </a:solidFill>
              </a:rPr>
              <a:t>Luego espera una aprobación manual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PE" dirty="0" err="1">
                <a:solidFill>
                  <a:schemeClr val="tx2"/>
                </a:solidFill>
              </a:rPr>
              <a:t>CodePipeline</a:t>
            </a:r>
            <a:r>
              <a:rPr lang="es-PE" dirty="0">
                <a:solidFill>
                  <a:schemeClr val="tx2"/>
                </a:solidFill>
              </a:rPr>
              <a:t> llama a </a:t>
            </a:r>
            <a:r>
              <a:rPr lang="es-PE" dirty="0" err="1">
                <a:solidFill>
                  <a:schemeClr val="tx2"/>
                </a:solidFill>
              </a:rPr>
              <a:t>CloudFormation</a:t>
            </a:r>
            <a:r>
              <a:rPr lang="es-PE" dirty="0">
                <a:solidFill>
                  <a:schemeClr val="tx2"/>
                </a:solidFill>
              </a:rPr>
              <a:t> para desplegar en un entorno PROD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415E3456-5663-42CF-9594-133DC3A94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100" y="185468"/>
            <a:ext cx="3977800" cy="477256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9A644A97-73BB-484E-B449-42DC02E0FE3D}"/>
              </a:ext>
            </a:extLst>
          </p:cNvPr>
          <p:cNvSpPr txBox="1"/>
          <p:nvPr/>
        </p:nvSpPr>
        <p:spPr>
          <a:xfrm>
            <a:off x="103517" y="2571750"/>
            <a:ext cx="232050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dirty="0"/>
              <a:t>https://raw.githubusercontent.com/awslabs/amazon-sagemaker-mlops-workshop/master/imgs/MLOps_Train_Deploy_TestModel.jpg</a:t>
            </a:r>
          </a:p>
        </p:txBody>
      </p:sp>
    </p:spTree>
    <p:extLst>
      <p:ext uri="{BB962C8B-B14F-4D97-AF65-F5344CB8AC3E}">
        <p14:creationId xmlns:p14="http://schemas.microsoft.com/office/powerpoint/2010/main" val="98984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41"/>
          <p:cNvSpPr txBox="1">
            <a:spLocks noGrp="1"/>
          </p:cNvSpPr>
          <p:nvPr>
            <p:ph type="title"/>
          </p:nvPr>
        </p:nvSpPr>
        <p:spPr>
          <a:xfrm>
            <a:off x="2422250" y="1418700"/>
            <a:ext cx="4299600" cy="230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45"/>
          <p:cNvSpPr txBox="1">
            <a:spLocks noGrp="1"/>
          </p:cNvSpPr>
          <p:nvPr>
            <p:ph type="ctrTitle"/>
          </p:nvPr>
        </p:nvSpPr>
        <p:spPr>
          <a:xfrm>
            <a:off x="2562175" y="725400"/>
            <a:ext cx="4020000" cy="1462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Gracias!</a:t>
            </a:r>
            <a:endParaRPr/>
          </a:p>
        </p:txBody>
      </p:sp>
      <p:sp>
        <p:nvSpPr>
          <p:cNvPr id="584" name="Google Shape;584;p45"/>
          <p:cNvSpPr txBox="1">
            <a:spLocks noGrp="1"/>
          </p:cNvSpPr>
          <p:nvPr>
            <p:ph type="subTitle" idx="1"/>
          </p:nvPr>
        </p:nvSpPr>
        <p:spPr>
          <a:xfrm>
            <a:off x="2561975" y="2105100"/>
            <a:ext cx="4020000" cy="12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Preguntas?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cquezada@bytesw.com 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+51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5" name="Google Shape;585;p45"/>
          <p:cNvSpPr/>
          <p:nvPr/>
        </p:nvSpPr>
        <p:spPr>
          <a:xfrm>
            <a:off x="2908751" y="3576250"/>
            <a:ext cx="3566400" cy="848700"/>
          </a:xfrm>
          <a:prstGeom prst="roundRect">
            <a:avLst>
              <a:gd name="adj" fmla="val 16667"/>
            </a:avLst>
          </a:prstGeom>
          <a:solidFill>
            <a:srgbClr val="0C343D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6" name="Google Shape;586;p45"/>
          <p:cNvGrpSpPr/>
          <p:nvPr/>
        </p:nvGrpSpPr>
        <p:grpSpPr>
          <a:xfrm>
            <a:off x="3082774" y="3691823"/>
            <a:ext cx="673667" cy="617546"/>
            <a:chOff x="3303268" y="3817349"/>
            <a:chExt cx="346056" cy="345674"/>
          </a:xfrm>
        </p:grpSpPr>
        <p:sp>
          <p:nvSpPr>
            <p:cNvPr id="587" name="Google Shape;587;p45"/>
            <p:cNvSpPr/>
            <p:nvPr/>
          </p:nvSpPr>
          <p:spPr>
            <a:xfrm>
              <a:off x="330326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5"/>
            <p:cNvSpPr/>
            <p:nvPr/>
          </p:nvSpPr>
          <p:spPr>
            <a:xfrm>
              <a:off x="3368074" y="3882537"/>
              <a:ext cx="215298" cy="215298"/>
            </a:xfrm>
            <a:custGeom>
              <a:avLst/>
              <a:gdLst/>
              <a:ahLst/>
              <a:cxnLst/>
              <a:rect l="l" t="t" r="r" b="b"/>
              <a:pathLst>
                <a:path w="6764" h="6764" extrusionOk="0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45"/>
            <p:cNvSpPr/>
            <p:nvPr/>
          </p:nvSpPr>
          <p:spPr>
            <a:xfrm>
              <a:off x="3418143" y="3933656"/>
              <a:ext cx="114811" cy="112742"/>
            </a:xfrm>
            <a:custGeom>
              <a:avLst/>
              <a:gdLst/>
              <a:ahLst/>
              <a:cxnLst/>
              <a:rect l="l" t="t" r="r" b="b"/>
              <a:pathLst>
                <a:path w="3607" h="3542" extrusionOk="0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45"/>
            <p:cNvSpPr/>
            <p:nvPr/>
          </p:nvSpPr>
          <p:spPr>
            <a:xfrm>
              <a:off x="3519298" y="3910197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1" name="Google Shape;591;p45"/>
          <p:cNvGrpSpPr/>
          <p:nvPr/>
        </p:nvGrpSpPr>
        <p:grpSpPr>
          <a:xfrm>
            <a:off x="3957016" y="3691823"/>
            <a:ext cx="673667" cy="617546"/>
            <a:chOff x="3752358" y="3817349"/>
            <a:chExt cx="346056" cy="345674"/>
          </a:xfrm>
        </p:grpSpPr>
        <p:sp>
          <p:nvSpPr>
            <p:cNvPr id="592" name="Google Shape;592;p45"/>
            <p:cNvSpPr/>
            <p:nvPr/>
          </p:nvSpPr>
          <p:spPr>
            <a:xfrm>
              <a:off x="375235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45"/>
            <p:cNvSpPr/>
            <p:nvPr/>
          </p:nvSpPr>
          <p:spPr>
            <a:xfrm>
              <a:off x="3831933" y="3955682"/>
              <a:ext cx="47809" cy="120540"/>
            </a:xfrm>
            <a:custGeom>
              <a:avLst/>
              <a:gdLst/>
              <a:ahLst/>
              <a:cxnLst/>
              <a:rect l="l" t="t" r="r" b="b"/>
              <a:pathLst>
                <a:path w="1502" h="3787" extrusionOk="0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5"/>
            <p:cNvSpPr/>
            <p:nvPr/>
          </p:nvSpPr>
          <p:spPr>
            <a:xfrm>
              <a:off x="3824739" y="3890112"/>
              <a:ext cx="55002" cy="55002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5"/>
            <p:cNvSpPr/>
            <p:nvPr/>
          </p:nvSpPr>
          <p:spPr>
            <a:xfrm>
              <a:off x="3904696" y="3955682"/>
              <a:ext cx="128148" cy="120540"/>
            </a:xfrm>
            <a:custGeom>
              <a:avLst/>
              <a:gdLst/>
              <a:ahLst/>
              <a:cxnLst/>
              <a:rect l="l" t="t" r="r" b="b"/>
              <a:pathLst>
                <a:path w="4026" h="3787" extrusionOk="0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6" name="Google Shape;596;p45"/>
          <p:cNvGrpSpPr/>
          <p:nvPr/>
        </p:nvGrpSpPr>
        <p:grpSpPr>
          <a:xfrm>
            <a:off x="4831259" y="3691823"/>
            <a:ext cx="673605" cy="617546"/>
            <a:chOff x="4201447" y="3817349"/>
            <a:chExt cx="346024" cy="345674"/>
          </a:xfrm>
        </p:grpSpPr>
        <p:sp>
          <p:nvSpPr>
            <p:cNvPr id="597" name="Google Shape;597;p45"/>
            <p:cNvSpPr/>
            <p:nvPr/>
          </p:nvSpPr>
          <p:spPr>
            <a:xfrm>
              <a:off x="4201447" y="3817349"/>
              <a:ext cx="346024" cy="345674"/>
            </a:xfrm>
            <a:custGeom>
              <a:avLst/>
              <a:gdLst/>
              <a:ahLst/>
              <a:cxnLst/>
              <a:rect l="l" t="t" r="r" b="b"/>
              <a:pathLst>
                <a:path w="10871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52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299" y="8240"/>
                    <a:pt x="10871" y="6871"/>
                    <a:pt x="10871" y="5430"/>
                  </a:cubicBezTo>
                  <a:cubicBezTo>
                    <a:pt x="10871" y="3989"/>
                    <a:pt x="10299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5"/>
            <p:cNvSpPr/>
            <p:nvPr/>
          </p:nvSpPr>
          <p:spPr>
            <a:xfrm>
              <a:off x="4271569" y="3904531"/>
              <a:ext cx="227394" cy="185728"/>
            </a:xfrm>
            <a:custGeom>
              <a:avLst/>
              <a:gdLst/>
              <a:ahLst/>
              <a:cxnLst/>
              <a:rect l="l" t="t" r="r" b="b"/>
              <a:pathLst>
                <a:path w="7144" h="5835" extrusionOk="0">
                  <a:moveTo>
                    <a:pt x="4620" y="0"/>
                  </a:moveTo>
                  <a:cubicBezTo>
                    <a:pt x="3727" y="0"/>
                    <a:pt x="2977" y="691"/>
                    <a:pt x="2905" y="1572"/>
                  </a:cubicBezTo>
                  <a:cubicBezTo>
                    <a:pt x="2727" y="1548"/>
                    <a:pt x="2358" y="1441"/>
                    <a:pt x="2262" y="1405"/>
                  </a:cubicBezTo>
                  <a:cubicBezTo>
                    <a:pt x="1643" y="1203"/>
                    <a:pt x="1072" y="810"/>
                    <a:pt x="631" y="322"/>
                  </a:cubicBezTo>
                  <a:cubicBezTo>
                    <a:pt x="596" y="298"/>
                    <a:pt x="572" y="274"/>
                    <a:pt x="524" y="262"/>
                  </a:cubicBezTo>
                  <a:cubicBezTo>
                    <a:pt x="517" y="261"/>
                    <a:pt x="509" y="260"/>
                    <a:pt x="501" y="260"/>
                  </a:cubicBezTo>
                  <a:cubicBezTo>
                    <a:pt x="436" y="260"/>
                    <a:pt x="367" y="304"/>
                    <a:pt x="346" y="357"/>
                  </a:cubicBezTo>
                  <a:cubicBezTo>
                    <a:pt x="238" y="572"/>
                    <a:pt x="179" y="810"/>
                    <a:pt x="179" y="1048"/>
                  </a:cubicBezTo>
                  <a:cubicBezTo>
                    <a:pt x="179" y="1393"/>
                    <a:pt x="286" y="1727"/>
                    <a:pt x="476" y="1977"/>
                  </a:cubicBezTo>
                  <a:cubicBezTo>
                    <a:pt x="466" y="1975"/>
                    <a:pt x="456" y="1974"/>
                    <a:pt x="446" y="1974"/>
                  </a:cubicBezTo>
                  <a:cubicBezTo>
                    <a:pt x="397" y="1974"/>
                    <a:pt x="349" y="1997"/>
                    <a:pt x="310" y="2036"/>
                  </a:cubicBezTo>
                  <a:cubicBezTo>
                    <a:pt x="286" y="2060"/>
                    <a:pt x="286" y="2108"/>
                    <a:pt x="274" y="2143"/>
                  </a:cubicBezTo>
                  <a:lnTo>
                    <a:pt x="274" y="2203"/>
                  </a:lnTo>
                  <a:cubicBezTo>
                    <a:pt x="274" y="2655"/>
                    <a:pt x="476" y="3072"/>
                    <a:pt x="822" y="3358"/>
                  </a:cubicBezTo>
                  <a:cubicBezTo>
                    <a:pt x="786" y="3370"/>
                    <a:pt x="774" y="3405"/>
                    <a:pt x="762" y="3417"/>
                  </a:cubicBezTo>
                  <a:cubicBezTo>
                    <a:pt x="750" y="3465"/>
                    <a:pt x="727" y="3513"/>
                    <a:pt x="750" y="3548"/>
                  </a:cubicBezTo>
                  <a:cubicBezTo>
                    <a:pt x="893" y="4024"/>
                    <a:pt x="1262" y="4405"/>
                    <a:pt x="1727" y="4548"/>
                  </a:cubicBezTo>
                  <a:cubicBezTo>
                    <a:pt x="1310" y="4798"/>
                    <a:pt x="834" y="4941"/>
                    <a:pt x="334" y="4941"/>
                  </a:cubicBezTo>
                  <a:lnTo>
                    <a:pt x="191" y="4941"/>
                  </a:lnTo>
                  <a:cubicBezTo>
                    <a:pt x="107" y="4941"/>
                    <a:pt x="36" y="5001"/>
                    <a:pt x="12" y="5084"/>
                  </a:cubicBezTo>
                  <a:cubicBezTo>
                    <a:pt x="0" y="5156"/>
                    <a:pt x="48" y="5239"/>
                    <a:pt x="107" y="5263"/>
                  </a:cubicBezTo>
                  <a:cubicBezTo>
                    <a:pt x="727" y="5632"/>
                    <a:pt x="1465" y="5834"/>
                    <a:pt x="2191" y="5834"/>
                  </a:cubicBezTo>
                  <a:cubicBezTo>
                    <a:pt x="3072" y="5834"/>
                    <a:pt x="3905" y="5560"/>
                    <a:pt x="4596" y="5060"/>
                  </a:cubicBezTo>
                  <a:cubicBezTo>
                    <a:pt x="4691" y="5001"/>
                    <a:pt x="4691" y="4858"/>
                    <a:pt x="4620" y="4786"/>
                  </a:cubicBezTo>
                  <a:cubicBezTo>
                    <a:pt x="4587" y="4754"/>
                    <a:pt x="4544" y="4735"/>
                    <a:pt x="4499" y="4735"/>
                  </a:cubicBezTo>
                  <a:cubicBezTo>
                    <a:pt x="4463" y="4735"/>
                    <a:pt x="4426" y="4748"/>
                    <a:pt x="4394" y="4775"/>
                  </a:cubicBezTo>
                  <a:cubicBezTo>
                    <a:pt x="3763" y="5215"/>
                    <a:pt x="3013" y="5489"/>
                    <a:pt x="2191" y="5489"/>
                  </a:cubicBezTo>
                  <a:cubicBezTo>
                    <a:pt x="1727" y="5489"/>
                    <a:pt x="1262" y="5394"/>
                    <a:pt x="846" y="5239"/>
                  </a:cubicBezTo>
                  <a:cubicBezTo>
                    <a:pt x="1369" y="5144"/>
                    <a:pt x="1846" y="4917"/>
                    <a:pt x="2262" y="4584"/>
                  </a:cubicBezTo>
                  <a:cubicBezTo>
                    <a:pt x="2310" y="4536"/>
                    <a:pt x="2334" y="4477"/>
                    <a:pt x="2322" y="4417"/>
                  </a:cubicBezTo>
                  <a:cubicBezTo>
                    <a:pt x="2310" y="4346"/>
                    <a:pt x="2239" y="4286"/>
                    <a:pt x="2155" y="4286"/>
                  </a:cubicBezTo>
                  <a:cubicBezTo>
                    <a:pt x="1739" y="4263"/>
                    <a:pt x="1369" y="4048"/>
                    <a:pt x="1167" y="3691"/>
                  </a:cubicBezTo>
                  <a:cubicBezTo>
                    <a:pt x="1250" y="3691"/>
                    <a:pt x="1358" y="3667"/>
                    <a:pt x="1441" y="3643"/>
                  </a:cubicBezTo>
                  <a:cubicBezTo>
                    <a:pt x="1524" y="3632"/>
                    <a:pt x="1584" y="3572"/>
                    <a:pt x="1584" y="3489"/>
                  </a:cubicBezTo>
                  <a:cubicBezTo>
                    <a:pt x="1596" y="3405"/>
                    <a:pt x="1536" y="3334"/>
                    <a:pt x="1441" y="3298"/>
                  </a:cubicBezTo>
                  <a:cubicBezTo>
                    <a:pt x="1000" y="3191"/>
                    <a:pt x="667" y="2822"/>
                    <a:pt x="596" y="2381"/>
                  </a:cubicBezTo>
                  <a:lnTo>
                    <a:pt x="596" y="2381"/>
                  </a:lnTo>
                  <a:cubicBezTo>
                    <a:pt x="727" y="2405"/>
                    <a:pt x="869" y="2417"/>
                    <a:pt x="1000" y="2417"/>
                  </a:cubicBezTo>
                  <a:cubicBezTo>
                    <a:pt x="1084" y="2417"/>
                    <a:pt x="1143" y="2358"/>
                    <a:pt x="1167" y="2274"/>
                  </a:cubicBezTo>
                  <a:cubicBezTo>
                    <a:pt x="1179" y="2203"/>
                    <a:pt x="1131" y="2143"/>
                    <a:pt x="1072" y="2108"/>
                  </a:cubicBezTo>
                  <a:cubicBezTo>
                    <a:pt x="703" y="1881"/>
                    <a:pt x="476" y="1488"/>
                    <a:pt x="476" y="1048"/>
                  </a:cubicBezTo>
                  <a:cubicBezTo>
                    <a:pt x="476" y="953"/>
                    <a:pt x="488" y="846"/>
                    <a:pt x="524" y="738"/>
                  </a:cubicBezTo>
                  <a:cubicBezTo>
                    <a:pt x="965" y="1191"/>
                    <a:pt x="1524" y="1524"/>
                    <a:pt x="2120" y="1727"/>
                  </a:cubicBezTo>
                  <a:cubicBezTo>
                    <a:pt x="2120" y="1727"/>
                    <a:pt x="2715" y="1905"/>
                    <a:pt x="2929" y="1917"/>
                  </a:cubicBezTo>
                  <a:lnTo>
                    <a:pt x="3024" y="1917"/>
                  </a:lnTo>
                  <a:cubicBezTo>
                    <a:pt x="3096" y="1917"/>
                    <a:pt x="3167" y="1869"/>
                    <a:pt x="3191" y="1798"/>
                  </a:cubicBezTo>
                  <a:cubicBezTo>
                    <a:pt x="3203" y="1786"/>
                    <a:pt x="3203" y="1750"/>
                    <a:pt x="3203" y="1738"/>
                  </a:cubicBezTo>
                  <a:lnTo>
                    <a:pt x="3203" y="1703"/>
                  </a:lnTo>
                  <a:cubicBezTo>
                    <a:pt x="3203" y="953"/>
                    <a:pt x="3810" y="334"/>
                    <a:pt x="4572" y="334"/>
                  </a:cubicBezTo>
                  <a:cubicBezTo>
                    <a:pt x="4941" y="334"/>
                    <a:pt x="5287" y="488"/>
                    <a:pt x="5549" y="750"/>
                  </a:cubicBezTo>
                  <a:cubicBezTo>
                    <a:pt x="5585" y="787"/>
                    <a:pt x="5621" y="802"/>
                    <a:pt x="5663" y="802"/>
                  </a:cubicBezTo>
                  <a:cubicBezTo>
                    <a:pt x="5676" y="802"/>
                    <a:pt x="5689" y="801"/>
                    <a:pt x="5703" y="798"/>
                  </a:cubicBezTo>
                  <a:cubicBezTo>
                    <a:pt x="5882" y="762"/>
                    <a:pt x="6049" y="738"/>
                    <a:pt x="6203" y="679"/>
                  </a:cubicBezTo>
                  <a:lnTo>
                    <a:pt x="6203" y="679"/>
                  </a:lnTo>
                  <a:cubicBezTo>
                    <a:pt x="6120" y="762"/>
                    <a:pt x="6013" y="857"/>
                    <a:pt x="5894" y="917"/>
                  </a:cubicBezTo>
                  <a:cubicBezTo>
                    <a:pt x="5822" y="965"/>
                    <a:pt x="5787" y="1048"/>
                    <a:pt x="5822" y="1143"/>
                  </a:cubicBezTo>
                  <a:cubicBezTo>
                    <a:pt x="5846" y="1203"/>
                    <a:pt x="5930" y="1250"/>
                    <a:pt x="6001" y="1250"/>
                  </a:cubicBezTo>
                  <a:cubicBezTo>
                    <a:pt x="6144" y="1227"/>
                    <a:pt x="6287" y="1215"/>
                    <a:pt x="6418" y="1167"/>
                  </a:cubicBezTo>
                  <a:lnTo>
                    <a:pt x="6418" y="1167"/>
                  </a:lnTo>
                  <a:cubicBezTo>
                    <a:pt x="6299" y="1286"/>
                    <a:pt x="6168" y="1405"/>
                    <a:pt x="6013" y="1512"/>
                  </a:cubicBezTo>
                  <a:cubicBezTo>
                    <a:pt x="5965" y="1548"/>
                    <a:pt x="5941" y="1608"/>
                    <a:pt x="5941" y="1655"/>
                  </a:cubicBezTo>
                  <a:lnTo>
                    <a:pt x="5941" y="1679"/>
                  </a:lnTo>
                  <a:lnTo>
                    <a:pt x="5941" y="1703"/>
                  </a:lnTo>
                  <a:lnTo>
                    <a:pt x="5941" y="1727"/>
                  </a:lnTo>
                  <a:cubicBezTo>
                    <a:pt x="5941" y="2691"/>
                    <a:pt x="5572" y="3572"/>
                    <a:pt x="4977" y="4227"/>
                  </a:cubicBezTo>
                  <a:cubicBezTo>
                    <a:pt x="4918" y="4298"/>
                    <a:pt x="4918" y="4405"/>
                    <a:pt x="4977" y="4465"/>
                  </a:cubicBezTo>
                  <a:cubicBezTo>
                    <a:pt x="5011" y="4499"/>
                    <a:pt x="5053" y="4514"/>
                    <a:pt x="5096" y="4514"/>
                  </a:cubicBezTo>
                  <a:cubicBezTo>
                    <a:pt x="5143" y="4514"/>
                    <a:pt x="5190" y="4496"/>
                    <a:pt x="5227" y="4465"/>
                  </a:cubicBezTo>
                  <a:cubicBezTo>
                    <a:pt x="5894" y="3715"/>
                    <a:pt x="6263" y="2762"/>
                    <a:pt x="6287" y="1750"/>
                  </a:cubicBezTo>
                  <a:cubicBezTo>
                    <a:pt x="6596" y="1524"/>
                    <a:pt x="6846" y="1250"/>
                    <a:pt x="7061" y="917"/>
                  </a:cubicBezTo>
                  <a:cubicBezTo>
                    <a:pt x="7144" y="857"/>
                    <a:pt x="7132" y="750"/>
                    <a:pt x="7061" y="715"/>
                  </a:cubicBezTo>
                  <a:cubicBezTo>
                    <a:pt x="7029" y="683"/>
                    <a:pt x="6987" y="667"/>
                    <a:pt x="6937" y="667"/>
                  </a:cubicBezTo>
                  <a:cubicBezTo>
                    <a:pt x="6912" y="667"/>
                    <a:pt x="6886" y="671"/>
                    <a:pt x="6858" y="679"/>
                  </a:cubicBezTo>
                  <a:cubicBezTo>
                    <a:pt x="6775" y="726"/>
                    <a:pt x="6680" y="750"/>
                    <a:pt x="6596" y="786"/>
                  </a:cubicBezTo>
                  <a:cubicBezTo>
                    <a:pt x="6680" y="667"/>
                    <a:pt x="6763" y="512"/>
                    <a:pt x="6823" y="369"/>
                  </a:cubicBezTo>
                  <a:cubicBezTo>
                    <a:pt x="6834" y="310"/>
                    <a:pt x="6834" y="238"/>
                    <a:pt x="6787" y="191"/>
                  </a:cubicBezTo>
                  <a:cubicBezTo>
                    <a:pt x="6750" y="153"/>
                    <a:pt x="6703" y="135"/>
                    <a:pt x="6659" y="135"/>
                  </a:cubicBezTo>
                  <a:cubicBezTo>
                    <a:pt x="6632" y="135"/>
                    <a:pt x="6607" y="142"/>
                    <a:pt x="6584" y="155"/>
                  </a:cubicBezTo>
                  <a:cubicBezTo>
                    <a:pt x="6322" y="310"/>
                    <a:pt x="6061" y="393"/>
                    <a:pt x="5775" y="441"/>
                  </a:cubicBezTo>
                  <a:cubicBezTo>
                    <a:pt x="5465" y="143"/>
                    <a:pt x="5048" y="0"/>
                    <a:pt x="4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9" name="Google Shape;599;p45"/>
          <p:cNvGrpSpPr/>
          <p:nvPr/>
        </p:nvGrpSpPr>
        <p:grpSpPr>
          <a:xfrm>
            <a:off x="5705418" y="3691823"/>
            <a:ext cx="672861" cy="617546"/>
            <a:chOff x="5549861" y="3817349"/>
            <a:chExt cx="345642" cy="345674"/>
          </a:xfrm>
        </p:grpSpPr>
        <p:sp>
          <p:nvSpPr>
            <p:cNvPr id="600" name="Google Shape;600;p45"/>
            <p:cNvSpPr/>
            <p:nvPr/>
          </p:nvSpPr>
          <p:spPr>
            <a:xfrm>
              <a:off x="5549861" y="3817349"/>
              <a:ext cx="345642" cy="345674"/>
            </a:xfrm>
            <a:custGeom>
              <a:avLst/>
              <a:gdLst/>
              <a:ahLst/>
              <a:cxnLst/>
              <a:rect l="l" t="t" r="r" b="b"/>
              <a:pathLst>
                <a:path w="10859" h="10860" extrusionOk="0">
                  <a:moveTo>
                    <a:pt x="5429" y="334"/>
                  </a:moveTo>
                  <a:cubicBezTo>
                    <a:pt x="8239" y="334"/>
                    <a:pt x="10513" y="2608"/>
                    <a:pt x="10513" y="5430"/>
                  </a:cubicBezTo>
                  <a:cubicBezTo>
                    <a:pt x="10513" y="8240"/>
                    <a:pt x="8227" y="10514"/>
                    <a:pt x="5429" y="10514"/>
                  </a:cubicBezTo>
                  <a:cubicBezTo>
                    <a:pt x="2619" y="10514"/>
                    <a:pt x="333" y="8240"/>
                    <a:pt x="333" y="5430"/>
                  </a:cubicBezTo>
                  <a:cubicBezTo>
                    <a:pt x="333" y="2608"/>
                    <a:pt x="2619" y="334"/>
                    <a:pt x="5429" y="334"/>
                  </a:cubicBezTo>
                  <a:close/>
                  <a:moveTo>
                    <a:pt x="5429" y="1"/>
                  </a:moveTo>
                  <a:cubicBezTo>
                    <a:pt x="3989" y="1"/>
                    <a:pt x="2619" y="560"/>
                    <a:pt x="1584" y="1584"/>
                  </a:cubicBezTo>
                  <a:cubicBezTo>
                    <a:pt x="560" y="2620"/>
                    <a:pt x="0" y="3989"/>
                    <a:pt x="0" y="5430"/>
                  </a:cubicBezTo>
                  <a:cubicBezTo>
                    <a:pt x="0" y="6871"/>
                    <a:pt x="560" y="8240"/>
                    <a:pt x="1584" y="9264"/>
                  </a:cubicBezTo>
                  <a:cubicBezTo>
                    <a:pt x="2619" y="10300"/>
                    <a:pt x="3989" y="10859"/>
                    <a:pt x="5429" y="10859"/>
                  </a:cubicBezTo>
                  <a:cubicBezTo>
                    <a:pt x="6870" y="10859"/>
                    <a:pt x="8239" y="10300"/>
                    <a:pt x="9263" y="9264"/>
                  </a:cubicBezTo>
                  <a:cubicBezTo>
                    <a:pt x="10299" y="8240"/>
                    <a:pt x="10859" y="6871"/>
                    <a:pt x="10859" y="5430"/>
                  </a:cubicBezTo>
                  <a:cubicBezTo>
                    <a:pt x="10859" y="3989"/>
                    <a:pt x="10299" y="2620"/>
                    <a:pt x="9263" y="1584"/>
                  </a:cubicBezTo>
                  <a:cubicBezTo>
                    <a:pt x="8239" y="560"/>
                    <a:pt x="6870" y="1"/>
                    <a:pt x="542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45"/>
            <p:cNvSpPr/>
            <p:nvPr/>
          </p:nvSpPr>
          <p:spPr>
            <a:xfrm>
              <a:off x="5590763" y="3890208"/>
              <a:ext cx="262661" cy="200052"/>
            </a:xfrm>
            <a:custGeom>
              <a:avLst/>
              <a:gdLst/>
              <a:ahLst/>
              <a:cxnLst/>
              <a:rect l="l" t="t" r="r" b="b"/>
              <a:pathLst>
                <a:path w="8252" h="6285" extrusionOk="0">
                  <a:moveTo>
                    <a:pt x="4123" y="1"/>
                  </a:moveTo>
                  <a:cubicBezTo>
                    <a:pt x="3010" y="1"/>
                    <a:pt x="1900" y="63"/>
                    <a:pt x="799" y="188"/>
                  </a:cubicBezTo>
                  <a:cubicBezTo>
                    <a:pt x="513" y="224"/>
                    <a:pt x="287" y="450"/>
                    <a:pt x="239" y="712"/>
                  </a:cubicBezTo>
                  <a:cubicBezTo>
                    <a:pt x="1" y="2319"/>
                    <a:pt x="1" y="3963"/>
                    <a:pt x="239" y="5570"/>
                  </a:cubicBezTo>
                  <a:cubicBezTo>
                    <a:pt x="287" y="5844"/>
                    <a:pt x="513" y="6058"/>
                    <a:pt x="799" y="6082"/>
                  </a:cubicBezTo>
                  <a:cubicBezTo>
                    <a:pt x="1894" y="6201"/>
                    <a:pt x="3013" y="6284"/>
                    <a:pt x="4132" y="6284"/>
                  </a:cubicBezTo>
                  <a:cubicBezTo>
                    <a:pt x="4609" y="6284"/>
                    <a:pt x="5085" y="6260"/>
                    <a:pt x="5561" y="6249"/>
                  </a:cubicBezTo>
                  <a:cubicBezTo>
                    <a:pt x="5644" y="6249"/>
                    <a:pt x="5716" y="6177"/>
                    <a:pt x="5716" y="6070"/>
                  </a:cubicBezTo>
                  <a:cubicBezTo>
                    <a:pt x="5716" y="5963"/>
                    <a:pt x="5633" y="5891"/>
                    <a:pt x="5537" y="5891"/>
                  </a:cubicBezTo>
                  <a:cubicBezTo>
                    <a:pt x="5051" y="5914"/>
                    <a:pt x="4564" y="5925"/>
                    <a:pt x="4076" y="5925"/>
                  </a:cubicBezTo>
                  <a:cubicBezTo>
                    <a:pt x="2998" y="5925"/>
                    <a:pt x="1916" y="5868"/>
                    <a:pt x="834" y="5737"/>
                  </a:cubicBezTo>
                  <a:cubicBezTo>
                    <a:pt x="715" y="5725"/>
                    <a:pt x="620" y="5641"/>
                    <a:pt x="596" y="5498"/>
                  </a:cubicBezTo>
                  <a:cubicBezTo>
                    <a:pt x="382" y="3927"/>
                    <a:pt x="382" y="2319"/>
                    <a:pt x="596" y="736"/>
                  </a:cubicBezTo>
                  <a:cubicBezTo>
                    <a:pt x="620" y="617"/>
                    <a:pt x="715" y="522"/>
                    <a:pt x="834" y="498"/>
                  </a:cubicBezTo>
                  <a:cubicBezTo>
                    <a:pt x="1942" y="379"/>
                    <a:pt x="3037" y="319"/>
                    <a:pt x="4144" y="319"/>
                  </a:cubicBezTo>
                  <a:cubicBezTo>
                    <a:pt x="5240" y="319"/>
                    <a:pt x="6347" y="379"/>
                    <a:pt x="7442" y="498"/>
                  </a:cubicBezTo>
                  <a:cubicBezTo>
                    <a:pt x="7561" y="522"/>
                    <a:pt x="7669" y="605"/>
                    <a:pt x="7680" y="736"/>
                  </a:cubicBezTo>
                  <a:cubicBezTo>
                    <a:pt x="7907" y="2319"/>
                    <a:pt x="7907" y="3927"/>
                    <a:pt x="7680" y="5498"/>
                  </a:cubicBezTo>
                  <a:cubicBezTo>
                    <a:pt x="7669" y="5617"/>
                    <a:pt x="7561" y="5725"/>
                    <a:pt x="7442" y="5737"/>
                  </a:cubicBezTo>
                  <a:cubicBezTo>
                    <a:pt x="7085" y="5784"/>
                    <a:pt x="6752" y="5820"/>
                    <a:pt x="6395" y="5844"/>
                  </a:cubicBezTo>
                  <a:cubicBezTo>
                    <a:pt x="6299" y="5844"/>
                    <a:pt x="6228" y="5927"/>
                    <a:pt x="6228" y="6010"/>
                  </a:cubicBezTo>
                  <a:cubicBezTo>
                    <a:pt x="6228" y="6110"/>
                    <a:pt x="6299" y="6178"/>
                    <a:pt x="6386" y="6178"/>
                  </a:cubicBezTo>
                  <a:cubicBezTo>
                    <a:pt x="6393" y="6178"/>
                    <a:pt x="6399" y="6178"/>
                    <a:pt x="6406" y="6177"/>
                  </a:cubicBezTo>
                  <a:cubicBezTo>
                    <a:pt x="6764" y="6141"/>
                    <a:pt x="7121" y="6118"/>
                    <a:pt x="7478" y="6070"/>
                  </a:cubicBezTo>
                  <a:cubicBezTo>
                    <a:pt x="7764" y="6034"/>
                    <a:pt x="7978" y="5820"/>
                    <a:pt x="8026" y="5546"/>
                  </a:cubicBezTo>
                  <a:cubicBezTo>
                    <a:pt x="8252" y="3963"/>
                    <a:pt x="8252" y="2319"/>
                    <a:pt x="8014" y="712"/>
                  </a:cubicBezTo>
                  <a:cubicBezTo>
                    <a:pt x="7966" y="426"/>
                    <a:pt x="7740" y="224"/>
                    <a:pt x="7466" y="188"/>
                  </a:cubicBezTo>
                  <a:cubicBezTo>
                    <a:pt x="6353" y="63"/>
                    <a:pt x="5237" y="1"/>
                    <a:pt x="412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5"/>
            <p:cNvSpPr/>
            <p:nvPr/>
          </p:nvSpPr>
          <p:spPr>
            <a:xfrm>
              <a:off x="5680587" y="3935024"/>
              <a:ext cx="105389" cy="110514"/>
            </a:xfrm>
            <a:custGeom>
              <a:avLst/>
              <a:gdLst/>
              <a:ahLst/>
              <a:cxnLst/>
              <a:rect l="l" t="t" r="r" b="b"/>
              <a:pathLst>
                <a:path w="3311" h="3472" extrusionOk="0">
                  <a:moveTo>
                    <a:pt x="334" y="447"/>
                  </a:moveTo>
                  <a:lnTo>
                    <a:pt x="2763" y="1733"/>
                  </a:lnTo>
                  <a:lnTo>
                    <a:pt x="334" y="3007"/>
                  </a:lnTo>
                  <a:lnTo>
                    <a:pt x="334" y="447"/>
                  </a:lnTo>
                  <a:close/>
                  <a:moveTo>
                    <a:pt x="163" y="1"/>
                  </a:moveTo>
                  <a:cubicBezTo>
                    <a:pt x="135" y="1"/>
                    <a:pt x="108" y="7"/>
                    <a:pt x="84" y="18"/>
                  </a:cubicBezTo>
                  <a:cubicBezTo>
                    <a:pt x="36" y="54"/>
                    <a:pt x="1" y="114"/>
                    <a:pt x="1" y="173"/>
                  </a:cubicBezTo>
                  <a:lnTo>
                    <a:pt x="1" y="3293"/>
                  </a:lnTo>
                  <a:cubicBezTo>
                    <a:pt x="1" y="3352"/>
                    <a:pt x="24" y="3412"/>
                    <a:pt x="84" y="3447"/>
                  </a:cubicBezTo>
                  <a:cubicBezTo>
                    <a:pt x="120" y="3459"/>
                    <a:pt x="144" y="3471"/>
                    <a:pt x="179" y="3471"/>
                  </a:cubicBezTo>
                  <a:cubicBezTo>
                    <a:pt x="203" y="3471"/>
                    <a:pt x="239" y="3471"/>
                    <a:pt x="251" y="3459"/>
                  </a:cubicBezTo>
                  <a:lnTo>
                    <a:pt x="3227" y="1900"/>
                  </a:lnTo>
                  <a:cubicBezTo>
                    <a:pt x="3287" y="1864"/>
                    <a:pt x="3311" y="1804"/>
                    <a:pt x="3311" y="1745"/>
                  </a:cubicBezTo>
                  <a:cubicBezTo>
                    <a:pt x="3311" y="1673"/>
                    <a:pt x="3287" y="1614"/>
                    <a:pt x="3227" y="1578"/>
                  </a:cubicBezTo>
                  <a:lnTo>
                    <a:pt x="251" y="18"/>
                  </a:lnTo>
                  <a:cubicBezTo>
                    <a:pt x="221" y="7"/>
                    <a:pt x="191" y="1"/>
                    <a:pt x="16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>
            <a:spLocks noGrp="1"/>
          </p:cNvSpPr>
          <p:nvPr>
            <p:ph type="title"/>
          </p:nvPr>
        </p:nvSpPr>
        <p:spPr>
          <a:xfrm>
            <a:off x="1511712" y="1452625"/>
            <a:ext cx="2453675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Ciclo de Vida</a:t>
            </a:r>
            <a:endParaRPr dirty="0"/>
          </a:p>
        </p:txBody>
      </p:sp>
      <p:sp>
        <p:nvSpPr>
          <p:cNvPr id="106" name="Google Shape;106;p23"/>
          <p:cNvSpPr txBox="1">
            <a:spLocks noGrp="1"/>
          </p:cNvSpPr>
          <p:nvPr>
            <p:ph type="subTitle" idx="1"/>
          </p:nvPr>
        </p:nvSpPr>
        <p:spPr>
          <a:xfrm>
            <a:off x="1511712" y="1779575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El ciclo de vida de un proyecto de Machine Learning</a:t>
            </a:r>
            <a:endParaRPr/>
          </a:p>
        </p:txBody>
      </p:sp>
      <p:sp>
        <p:nvSpPr>
          <p:cNvPr id="107" name="Google Shape;107;p23"/>
          <p:cNvSpPr txBox="1">
            <a:spLocks noGrp="1"/>
          </p:cNvSpPr>
          <p:nvPr>
            <p:ph type="title" idx="2"/>
          </p:nvPr>
        </p:nvSpPr>
        <p:spPr>
          <a:xfrm>
            <a:off x="5298912" y="1449688"/>
            <a:ext cx="23391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Servicios AWS</a:t>
            </a:r>
            <a:endParaRPr dirty="0"/>
          </a:p>
        </p:txBody>
      </p:sp>
      <p:sp>
        <p:nvSpPr>
          <p:cNvPr id="108" name="Google Shape;108;p23"/>
          <p:cNvSpPr txBox="1">
            <a:spLocks noGrp="1"/>
          </p:cNvSpPr>
          <p:nvPr>
            <p:ph type="subTitle" idx="3"/>
          </p:nvPr>
        </p:nvSpPr>
        <p:spPr>
          <a:xfrm>
            <a:off x="5298912" y="1776663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Servicios que ayudan a la infraestructura de MlOps</a:t>
            </a:r>
            <a:endParaRPr dirty="0"/>
          </a:p>
        </p:txBody>
      </p:sp>
      <p:sp>
        <p:nvSpPr>
          <p:cNvPr id="109" name="Google Shape;109;p23"/>
          <p:cNvSpPr txBox="1">
            <a:spLocks noGrp="1"/>
          </p:cNvSpPr>
          <p:nvPr>
            <p:ph type="title" idx="4"/>
          </p:nvPr>
        </p:nvSpPr>
        <p:spPr>
          <a:xfrm>
            <a:off x="2001837" y="2843113"/>
            <a:ext cx="2362585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MlOps vs Devops</a:t>
            </a:r>
            <a:endParaRPr dirty="0"/>
          </a:p>
        </p:txBody>
      </p:sp>
      <p:sp>
        <p:nvSpPr>
          <p:cNvPr id="110" name="Google Shape;110;p23"/>
          <p:cNvSpPr txBox="1">
            <a:spLocks noGrp="1"/>
          </p:cNvSpPr>
          <p:nvPr>
            <p:ph type="subTitle" idx="5"/>
          </p:nvPr>
        </p:nvSpPr>
        <p:spPr>
          <a:xfrm>
            <a:off x="2001837" y="3170063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Problemas al implementar un sistema de ML</a:t>
            </a:r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title" idx="6"/>
          </p:nvPr>
        </p:nvSpPr>
        <p:spPr>
          <a:xfrm>
            <a:off x="5576150" y="2878082"/>
            <a:ext cx="23391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Demo</a:t>
            </a:r>
            <a:endParaRPr dirty="0"/>
          </a:p>
        </p:txBody>
      </p:sp>
      <p:sp>
        <p:nvSpPr>
          <p:cNvPr id="112" name="Google Shape;112;p23"/>
          <p:cNvSpPr txBox="1">
            <a:spLocks noGrp="1"/>
          </p:cNvSpPr>
          <p:nvPr>
            <p:ph type="subTitle" idx="7"/>
          </p:nvPr>
        </p:nvSpPr>
        <p:spPr>
          <a:xfrm>
            <a:off x="5576150" y="3205057"/>
            <a:ext cx="2339100" cy="64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Prueba de ejemplo</a:t>
            </a:r>
            <a:endParaRPr dirty="0"/>
          </a:p>
        </p:txBody>
      </p:sp>
      <p:sp>
        <p:nvSpPr>
          <p:cNvPr id="113" name="Google Shape;113;p23"/>
          <p:cNvSpPr txBox="1">
            <a:spLocks noGrp="1"/>
          </p:cNvSpPr>
          <p:nvPr>
            <p:ph type="title" idx="8"/>
          </p:nvPr>
        </p:nvSpPr>
        <p:spPr>
          <a:xfrm>
            <a:off x="1192862" y="3129963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title" idx="9"/>
          </p:nvPr>
        </p:nvSpPr>
        <p:spPr>
          <a:xfrm>
            <a:off x="704337" y="1730350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title" idx="13"/>
          </p:nvPr>
        </p:nvSpPr>
        <p:spPr>
          <a:xfrm>
            <a:off x="4779575" y="3183632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title" idx="14"/>
          </p:nvPr>
        </p:nvSpPr>
        <p:spPr>
          <a:xfrm>
            <a:off x="4502337" y="1713638"/>
            <a:ext cx="600000" cy="4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cxnSp>
        <p:nvCxnSpPr>
          <p:cNvPr id="117" name="Google Shape;117;p23"/>
          <p:cNvCxnSpPr/>
          <p:nvPr/>
        </p:nvCxnSpPr>
        <p:spPr>
          <a:xfrm>
            <a:off x="1869063" y="3035077"/>
            <a:ext cx="0" cy="630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18" name="Google Shape;118;p23"/>
          <p:cNvCxnSpPr/>
          <p:nvPr/>
        </p:nvCxnSpPr>
        <p:spPr>
          <a:xfrm>
            <a:off x="5178613" y="1614653"/>
            <a:ext cx="0" cy="630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19" name="Google Shape;119;p23"/>
          <p:cNvCxnSpPr/>
          <p:nvPr/>
        </p:nvCxnSpPr>
        <p:spPr>
          <a:xfrm>
            <a:off x="5455850" y="3069415"/>
            <a:ext cx="0" cy="630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cxnSp>
        <p:nvCxnSpPr>
          <p:cNvPr id="120" name="Google Shape;120;p23"/>
          <p:cNvCxnSpPr/>
          <p:nvPr/>
        </p:nvCxnSpPr>
        <p:spPr>
          <a:xfrm>
            <a:off x="1380538" y="1620228"/>
            <a:ext cx="0" cy="630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  <p:sp>
        <p:nvSpPr>
          <p:cNvPr id="121" name="Google Shape;121;p23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CONTENIDO</a:t>
            </a:r>
            <a:endParaRPr sz="3000"/>
          </a:p>
        </p:txBody>
      </p:sp>
      <p:sp>
        <p:nvSpPr>
          <p:cNvPr id="29" name="Google Shape;111;p23">
            <a:extLst>
              <a:ext uri="{FF2B5EF4-FFF2-40B4-BE49-F238E27FC236}">
                <a16:creationId xmlns:a16="http://schemas.microsoft.com/office/drawing/2014/main" id="{E60EA6DF-5403-4978-A940-7036108BB615}"/>
              </a:ext>
            </a:extLst>
          </p:cNvPr>
          <p:cNvSpPr txBox="1">
            <a:spLocks/>
          </p:cNvSpPr>
          <p:nvPr/>
        </p:nvSpPr>
        <p:spPr>
          <a:xfrm>
            <a:off x="4286300" y="4099184"/>
            <a:ext cx="2580326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7200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ajdhani"/>
              <a:buNone/>
              <a:defRPr sz="1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r>
              <a:rPr lang="es-PE" dirty="0" err="1"/>
              <a:t>Sagemaker</a:t>
            </a:r>
            <a:r>
              <a:rPr lang="es-PE" dirty="0"/>
              <a:t> Studio</a:t>
            </a:r>
          </a:p>
        </p:txBody>
      </p:sp>
      <p:sp>
        <p:nvSpPr>
          <p:cNvPr id="30" name="Google Shape;112;p23">
            <a:extLst>
              <a:ext uri="{FF2B5EF4-FFF2-40B4-BE49-F238E27FC236}">
                <a16:creationId xmlns:a16="http://schemas.microsoft.com/office/drawing/2014/main" id="{7CA7BB2B-4D14-4F06-B7E7-FC7B253037BF}"/>
              </a:ext>
            </a:extLst>
          </p:cNvPr>
          <p:cNvSpPr txBox="1">
            <a:spLocks/>
          </p:cNvSpPr>
          <p:nvPr/>
        </p:nvSpPr>
        <p:spPr>
          <a:xfrm>
            <a:off x="4286300" y="4426159"/>
            <a:ext cx="23391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1pPr>
            <a:lvl2pPr marL="914400" marR="0" lvl="1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2pPr>
            <a:lvl3pPr marL="1371600" marR="0" lvl="2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3pPr>
            <a:lvl4pPr marL="1828800" marR="0" lvl="3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4pPr>
            <a:lvl5pPr marL="2286000" marR="0" lvl="4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5pPr>
            <a:lvl6pPr marL="2743200" marR="0" lvl="5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6pPr>
            <a:lvl7pPr marL="3200400" marR="0" lvl="6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7pPr>
            <a:lvl8pPr marL="3657600" marR="0" lvl="7" indent="-3048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8pPr>
            <a:lvl9pPr marL="4114800" marR="0" lvl="8" indent="-3048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200"/>
              <a:buFont typeface="Fira Sans Condensed"/>
              <a:buNone/>
              <a:defRPr sz="1400" b="0" i="0" u="none" strike="noStrike" cap="none">
                <a:solidFill>
                  <a:schemeClr val="lt2"/>
                </a:solidFill>
                <a:latin typeface="Fira Sans Condensed"/>
                <a:ea typeface="Fira Sans Condensed"/>
                <a:cs typeface="Fira Sans Condensed"/>
                <a:sym typeface="Fira Sans Condensed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600"/>
              </a:spcAft>
            </a:pPr>
            <a:r>
              <a:rPr lang="es-PE" dirty="0"/>
              <a:t>Automatizando </a:t>
            </a:r>
            <a:r>
              <a:rPr lang="es-PE" dirty="0" err="1"/>
              <a:t>mlops</a:t>
            </a:r>
            <a:endParaRPr lang="es-PE" dirty="0"/>
          </a:p>
        </p:txBody>
      </p:sp>
      <p:sp>
        <p:nvSpPr>
          <p:cNvPr id="31" name="Google Shape;115;p23">
            <a:extLst>
              <a:ext uri="{FF2B5EF4-FFF2-40B4-BE49-F238E27FC236}">
                <a16:creationId xmlns:a16="http://schemas.microsoft.com/office/drawing/2014/main" id="{3DD6FDA9-82F0-4FD3-8CE1-76FA9539EB5A}"/>
              </a:ext>
            </a:extLst>
          </p:cNvPr>
          <p:cNvSpPr txBox="1">
            <a:spLocks/>
          </p:cNvSpPr>
          <p:nvPr/>
        </p:nvSpPr>
        <p:spPr>
          <a:xfrm>
            <a:off x="3489725" y="4404734"/>
            <a:ext cx="600000" cy="4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24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Rajdhani"/>
              <a:buNone/>
              <a:defRPr sz="4800" b="1" i="0" u="none" strike="noStrike" cap="none">
                <a:solidFill>
                  <a:schemeClr val="lt2"/>
                </a:solidFill>
                <a:latin typeface="Rajdhani"/>
                <a:ea typeface="Rajdhani"/>
                <a:cs typeface="Rajdhani"/>
                <a:sym typeface="Rajdhani"/>
              </a:defRPr>
            </a:lvl9pPr>
          </a:lstStyle>
          <a:p>
            <a:r>
              <a:rPr lang="en" dirty="0"/>
              <a:t>05</a:t>
            </a:r>
          </a:p>
        </p:txBody>
      </p:sp>
      <p:cxnSp>
        <p:nvCxnSpPr>
          <p:cNvPr id="32" name="Google Shape;119;p23">
            <a:extLst>
              <a:ext uri="{FF2B5EF4-FFF2-40B4-BE49-F238E27FC236}">
                <a16:creationId xmlns:a16="http://schemas.microsoft.com/office/drawing/2014/main" id="{FA85E419-CA09-402B-A85D-969CADE84357}"/>
              </a:ext>
            </a:extLst>
          </p:cNvPr>
          <p:cNvCxnSpPr/>
          <p:nvPr/>
        </p:nvCxnSpPr>
        <p:spPr>
          <a:xfrm>
            <a:off x="4166000" y="4290517"/>
            <a:ext cx="0" cy="6306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522825" y="971850"/>
            <a:ext cx="3787800" cy="3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Ciclo de Vida de ML</a:t>
            </a:r>
            <a:endParaRPr/>
          </a:p>
        </p:txBody>
      </p:sp>
      <p:sp>
        <p:nvSpPr>
          <p:cNvPr id="131" name="Google Shape;131;p24"/>
          <p:cNvSpPr txBox="1">
            <a:spLocks noGrp="1"/>
          </p:cNvSpPr>
          <p:nvPr>
            <p:ph type="subTitle" idx="1"/>
          </p:nvPr>
        </p:nvSpPr>
        <p:spPr>
          <a:xfrm>
            <a:off x="4917750" y="3290550"/>
            <a:ext cx="2736900" cy="5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El ciclo de vida de un proyecto de Machine Learning</a:t>
            </a:r>
            <a:endParaRPr/>
          </a:p>
        </p:txBody>
      </p:sp>
      <p:sp>
        <p:nvSpPr>
          <p:cNvPr id="132" name="Google Shape;132;p24"/>
          <p:cNvSpPr txBox="1">
            <a:spLocks noGrp="1"/>
          </p:cNvSpPr>
          <p:nvPr>
            <p:ph type="title" idx="2"/>
          </p:nvPr>
        </p:nvSpPr>
        <p:spPr>
          <a:xfrm>
            <a:off x="4849170" y="1001125"/>
            <a:ext cx="2026800" cy="18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cxnSp>
        <p:nvCxnSpPr>
          <p:cNvPr id="133" name="Google Shape;133;p24"/>
          <p:cNvCxnSpPr/>
          <p:nvPr/>
        </p:nvCxnSpPr>
        <p:spPr>
          <a:xfrm rot="10800000" flipH="1">
            <a:off x="5001175" y="3111650"/>
            <a:ext cx="3425700" cy="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Metodología CRISP-DM</a:t>
            </a:r>
            <a:endParaRPr/>
          </a:p>
        </p:txBody>
      </p:sp>
      <p:sp>
        <p:nvSpPr>
          <p:cNvPr id="146" name="Google Shape;146;p26"/>
          <p:cNvSpPr txBox="1">
            <a:spLocks noGrp="1"/>
          </p:cNvSpPr>
          <p:nvPr>
            <p:ph type="subTitle" idx="4294967295"/>
          </p:nvPr>
        </p:nvSpPr>
        <p:spPr>
          <a:xfrm>
            <a:off x="28650" y="3855675"/>
            <a:ext cx="1532400" cy="7839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Entender el problema a resolver</a:t>
            </a:r>
            <a:endParaRPr sz="1400"/>
          </a:p>
        </p:txBody>
      </p:sp>
      <p:sp>
        <p:nvSpPr>
          <p:cNvPr id="147" name="Google Shape;147;p26"/>
          <p:cNvSpPr txBox="1">
            <a:spLocks noGrp="1"/>
          </p:cNvSpPr>
          <p:nvPr>
            <p:ph type="subTitle" idx="4294967295"/>
          </p:nvPr>
        </p:nvSpPr>
        <p:spPr>
          <a:xfrm>
            <a:off x="3120100" y="3855675"/>
            <a:ext cx="1532400" cy="7839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Se transforman los datos para su modelado.</a:t>
            </a:r>
            <a:endParaRPr sz="1400"/>
          </a:p>
        </p:txBody>
      </p:sp>
      <p:sp>
        <p:nvSpPr>
          <p:cNvPr id="148" name="Google Shape;148;p26"/>
          <p:cNvSpPr txBox="1">
            <a:spLocks noGrp="1"/>
          </p:cNvSpPr>
          <p:nvPr>
            <p:ph type="subTitle" idx="4294967295"/>
          </p:nvPr>
        </p:nvSpPr>
        <p:spPr>
          <a:xfrm>
            <a:off x="1574275" y="1342213"/>
            <a:ext cx="1532400" cy="9870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Se explora los datos para determinar la calidad de estos.</a:t>
            </a:r>
            <a:endParaRPr sz="1400"/>
          </a:p>
        </p:txBody>
      </p:sp>
      <p:sp>
        <p:nvSpPr>
          <p:cNvPr id="149" name="Google Shape;149;p26"/>
          <p:cNvSpPr txBox="1">
            <a:spLocks noGrp="1"/>
          </p:cNvSpPr>
          <p:nvPr>
            <p:ph type="subTitle" idx="4294967295"/>
          </p:nvPr>
        </p:nvSpPr>
        <p:spPr>
          <a:xfrm>
            <a:off x="6211600" y="3855675"/>
            <a:ext cx="1532400" cy="783900"/>
          </a:xfrm>
          <a:prstGeom prst="rect">
            <a:avLst/>
          </a:prstGeom>
        </p:spPr>
        <p:txBody>
          <a:bodyPr spcFirstLastPara="1" wrap="square" lIns="91425" tIns="91425" rIns="91425" bIns="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Se aplica el modelo generado y se comprueba su efectividad.</a:t>
            </a:r>
            <a:endParaRPr sz="1400"/>
          </a:p>
        </p:txBody>
      </p:sp>
      <p:sp>
        <p:nvSpPr>
          <p:cNvPr id="150" name="Google Shape;150;p26"/>
          <p:cNvSpPr txBox="1">
            <a:spLocks noGrp="1"/>
          </p:cNvSpPr>
          <p:nvPr>
            <p:ph type="subTitle" idx="4294967295"/>
          </p:nvPr>
        </p:nvSpPr>
        <p:spPr>
          <a:xfrm>
            <a:off x="4665671" y="1342213"/>
            <a:ext cx="1532400" cy="9870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Se usan las técnicas de ML para obtener el mejor score.</a:t>
            </a:r>
            <a:endParaRPr sz="1400"/>
          </a:p>
        </p:txBody>
      </p:sp>
      <p:sp>
        <p:nvSpPr>
          <p:cNvPr id="151" name="Google Shape;151;p26"/>
          <p:cNvSpPr txBox="1">
            <a:spLocks noGrp="1"/>
          </p:cNvSpPr>
          <p:nvPr>
            <p:ph type="subTitle" idx="4294967295"/>
          </p:nvPr>
        </p:nvSpPr>
        <p:spPr>
          <a:xfrm>
            <a:off x="1511400" y="2202014"/>
            <a:ext cx="1658400" cy="371400"/>
          </a:xfrm>
          <a:prstGeom prst="rect">
            <a:avLst/>
          </a:prstGeom>
        </p:spPr>
        <p:txBody>
          <a:bodyPr spcFirstLastPara="1" wrap="square" lIns="91425" tIns="2556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>
                <a:latin typeface="Rajdhani"/>
                <a:ea typeface="Rajdhani"/>
                <a:cs typeface="Rajdhani"/>
                <a:sym typeface="Rajdhani"/>
              </a:rPr>
              <a:t>Comprensión de los Datos</a:t>
            </a:r>
            <a:endParaRPr sz="1800" b="1"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2" name="Google Shape;152;p26"/>
          <p:cNvSpPr txBox="1">
            <a:spLocks noGrp="1"/>
          </p:cNvSpPr>
          <p:nvPr>
            <p:ph type="subTitle" idx="4294967295"/>
          </p:nvPr>
        </p:nvSpPr>
        <p:spPr>
          <a:xfrm>
            <a:off x="4602800" y="2202014"/>
            <a:ext cx="1658400" cy="371400"/>
          </a:xfrm>
          <a:prstGeom prst="rect">
            <a:avLst/>
          </a:prstGeom>
        </p:spPr>
        <p:txBody>
          <a:bodyPr spcFirstLastPara="1" wrap="square" lIns="91425" tIns="2556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>
                <a:latin typeface="Rajdhani"/>
                <a:ea typeface="Rajdhani"/>
                <a:cs typeface="Rajdhani"/>
                <a:sym typeface="Rajdhani"/>
              </a:rPr>
              <a:t>Modelado</a:t>
            </a:r>
            <a:endParaRPr sz="1800" b="1"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3" name="Google Shape;153;p26"/>
          <p:cNvSpPr txBox="1">
            <a:spLocks noGrp="1"/>
          </p:cNvSpPr>
          <p:nvPr>
            <p:ph type="subTitle" idx="4294967295"/>
          </p:nvPr>
        </p:nvSpPr>
        <p:spPr>
          <a:xfrm>
            <a:off x="-34400" y="3477214"/>
            <a:ext cx="1658400" cy="371400"/>
          </a:xfrm>
          <a:prstGeom prst="rect">
            <a:avLst/>
          </a:prstGeom>
        </p:spPr>
        <p:txBody>
          <a:bodyPr spcFirstLastPara="1" wrap="square" lIns="91425" tIns="2556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>
                <a:latin typeface="Rajdhani"/>
                <a:ea typeface="Rajdhani"/>
                <a:cs typeface="Rajdhani"/>
                <a:sym typeface="Rajdhani"/>
              </a:rPr>
              <a:t>Comprensión del Negocio</a:t>
            </a:r>
            <a:endParaRPr sz="1800" b="1"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4" name="Google Shape;154;p26"/>
          <p:cNvSpPr txBox="1">
            <a:spLocks noGrp="1"/>
          </p:cNvSpPr>
          <p:nvPr>
            <p:ph type="subTitle" idx="4294967295"/>
          </p:nvPr>
        </p:nvSpPr>
        <p:spPr>
          <a:xfrm>
            <a:off x="6148600" y="3477214"/>
            <a:ext cx="1658400" cy="371400"/>
          </a:xfrm>
          <a:prstGeom prst="rect">
            <a:avLst/>
          </a:prstGeom>
        </p:spPr>
        <p:txBody>
          <a:bodyPr spcFirstLastPara="1" wrap="square" lIns="91425" tIns="2556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>
                <a:latin typeface="Rajdhani"/>
                <a:ea typeface="Rajdhani"/>
                <a:cs typeface="Rajdhani"/>
                <a:sym typeface="Rajdhani"/>
              </a:rPr>
              <a:t>Evaluación</a:t>
            </a:r>
            <a:endParaRPr sz="1800" b="1"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5" name="Google Shape;155;p26"/>
          <p:cNvSpPr txBox="1">
            <a:spLocks noGrp="1"/>
          </p:cNvSpPr>
          <p:nvPr>
            <p:ph type="subTitle" idx="4294967295"/>
          </p:nvPr>
        </p:nvSpPr>
        <p:spPr>
          <a:xfrm>
            <a:off x="3057100" y="3477214"/>
            <a:ext cx="1658400" cy="371400"/>
          </a:xfrm>
          <a:prstGeom prst="rect">
            <a:avLst/>
          </a:prstGeom>
        </p:spPr>
        <p:txBody>
          <a:bodyPr spcFirstLastPara="1" wrap="square" lIns="91425" tIns="2556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>
                <a:latin typeface="Rajdhani"/>
                <a:ea typeface="Rajdhani"/>
                <a:cs typeface="Rajdhani"/>
                <a:sym typeface="Rajdhani"/>
              </a:rPr>
              <a:t>Preparación de los Datos</a:t>
            </a:r>
            <a:endParaRPr sz="1800" b="1">
              <a:latin typeface="Rajdhani"/>
              <a:ea typeface="Rajdhani"/>
              <a:cs typeface="Rajdhani"/>
              <a:sym typeface="Rajdhani"/>
            </a:endParaRPr>
          </a:p>
        </p:txBody>
      </p:sp>
      <p:sp>
        <p:nvSpPr>
          <p:cNvPr id="156" name="Google Shape;156;p26"/>
          <p:cNvSpPr/>
          <p:nvPr/>
        </p:nvSpPr>
        <p:spPr>
          <a:xfrm>
            <a:off x="508450" y="275257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6"/>
          <p:cNvSpPr/>
          <p:nvPr/>
        </p:nvSpPr>
        <p:spPr>
          <a:xfrm>
            <a:off x="2054150" y="275257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6"/>
          <p:cNvSpPr/>
          <p:nvPr/>
        </p:nvSpPr>
        <p:spPr>
          <a:xfrm>
            <a:off x="3599850" y="275257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6"/>
          <p:cNvSpPr/>
          <p:nvPr/>
        </p:nvSpPr>
        <p:spPr>
          <a:xfrm>
            <a:off x="5145550" y="275257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26"/>
          <p:cNvSpPr/>
          <p:nvPr/>
        </p:nvSpPr>
        <p:spPr>
          <a:xfrm>
            <a:off x="6691250" y="2752575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61" name="Google Shape;161;p26"/>
          <p:cNvCxnSpPr>
            <a:stCxn id="156" idx="6"/>
            <a:endCxn id="157" idx="2"/>
          </p:cNvCxnSpPr>
          <p:nvPr/>
        </p:nvCxnSpPr>
        <p:spPr>
          <a:xfrm>
            <a:off x="1081150" y="3038925"/>
            <a:ext cx="972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2" name="Google Shape;162;p26"/>
          <p:cNvCxnSpPr>
            <a:stCxn id="157" idx="6"/>
            <a:endCxn id="158" idx="2"/>
          </p:cNvCxnSpPr>
          <p:nvPr/>
        </p:nvCxnSpPr>
        <p:spPr>
          <a:xfrm>
            <a:off x="2626850" y="3038925"/>
            <a:ext cx="972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3" name="Google Shape;163;p26"/>
          <p:cNvCxnSpPr>
            <a:stCxn id="158" idx="6"/>
            <a:endCxn id="159" idx="2"/>
          </p:cNvCxnSpPr>
          <p:nvPr/>
        </p:nvCxnSpPr>
        <p:spPr>
          <a:xfrm>
            <a:off x="4172550" y="3038925"/>
            <a:ext cx="972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4" name="Google Shape;164;p26"/>
          <p:cNvCxnSpPr>
            <a:stCxn id="159" idx="6"/>
            <a:endCxn id="160" idx="2"/>
          </p:cNvCxnSpPr>
          <p:nvPr/>
        </p:nvCxnSpPr>
        <p:spPr>
          <a:xfrm>
            <a:off x="5718250" y="3038925"/>
            <a:ext cx="972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65" name="Google Shape;165;p26"/>
          <p:cNvGrpSpPr/>
          <p:nvPr/>
        </p:nvGrpSpPr>
        <p:grpSpPr>
          <a:xfrm>
            <a:off x="646934" y="2903165"/>
            <a:ext cx="288452" cy="275353"/>
            <a:chOff x="4126815" y="2760704"/>
            <a:chExt cx="380393" cy="363118"/>
          </a:xfrm>
        </p:grpSpPr>
        <p:sp>
          <p:nvSpPr>
            <p:cNvPr id="166" name="Google Shape;166;p26"/>
            <p:cNvSpPr/>
            <p:nvPr/>
          </p:nvSpPr>
          <p:spPr>
            <a:xfrm>
              <a:off x="4219825" y="2822435"/>
              <a:ext cx="103267" cy="29056"/>
            </a:xfrm>
            <a:custGeom>
              <a:avLst/>
              <a:gdLst/>
              <a:ahLst/>
              <a:cxnLst/>
              <a:rect l="l" t="t" r="r" b="b"/>
              <a:pathLst>
                <a:path w="3252" h="915" extrusionOk="0">
                  <a:moveTo>
                    <a:pt x="1620" y="0"/>
                  </a:moveTo>
                  <a:cubicBezTo>
                    <a:pt x="1025" y="0"/>
                    <a:pt x="477" y="215"/>
                    <a:pt x="60" y="631"/>
                  </a:cubicBezTo>
                  <a:cubicBezTo>
                    <a:pt x="1" y="691"/>
                    <a:pt x="1" y="810"/>
                    <a:pt x="60" y="869"/>
                  </a:cubicBezTo>
                  <a:cubicBezTo>
                    <a:pt x="90" y="899"/>
                    <a:pt x="132" y="914"/>
                    <a:pt x="175" y="914"/>
                  </a:cubicBezTo>
                  <a:cubicBezTo>
                    <a:pt x="218" y="914"/>
                    <a:pt x="263" y="899"/>
                    <a:pt x="298" y="869"/>
                  </a:cubicBezTo>
                  <a:cubicBezTo>
                    <a:pt x="656" y="512"/>
                    <a:pt x="1120" y="322"/>
                    <a:pt x="1620" y="322"/>
                  </a:cubicBezTo>
                  <a:cubicBezTo>
                    <a:pt x="2132" y="322"/>
                    <a:pt x="2596" y="512"/>
                    <a:pt x="2953" y="869"/>
                  </a:cubicBezTo>
                  <a:cubicBezTo>
                    <a:pt x="2983" y="899"/>
                    <a:pt x="3028" y="914"/>
                    <a:pt x="3073" y="914"/>
                  </a:cubicBezTo>
                  <a:cubicBezTo>
                    <a:pt x="3117" y="914"/>
                    <a:pt x="3162" y="899"/>
                    <a:pt x="3192" y="869"/>
                  </a:cubicBezTo>
                  <a:cubicBezTo>
                    <a:pt x="3251" y="810"/>
                    <a:pt x="3251" y="691"/>
                    <a:pt x="3192" y="631"/>
                  </a:cubicBezTo>
                  <a:cubicBezTo>
                    <a:pt x="2775" y="215"/>
                    <a:pt x="2215" y="0"/>
                    <a:pt x="162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6"/>
            <p:cNvSpPr/>
            <p:nvPr/>
          </p:nvSpPr>
          <p:spPr>
            <a:xfrm>
              <a:off x="4126815" y="2760704"/>
              <a:ext cx="380393" cy="363118"/>
            </a:xfrm>
            <a:custGeom>
              <a:avLst/>
              <a:gdLst/>
              <a:ahLst/>
              <a:cxnLst/>
              <a:rect l="l" t="t" r="r" b="b"/>
              <a:pathLst>
                <a:path w="11979" h="11435" extrusionOk="0">
                  <a:moveTo>
                    <a:pt x="7621" y="6921"/>
                  </a:moveTo>
                  <a:lnTo>
                    <a:pt x="8061" y="7373"/>
                  </a:lnTo>
                  <a:lnTo>
                    <a:pt x="7787" y="7659"/>
                  </a:lnTo>
                  <a:lnTo>
                    <a:pt x="7335" y="7207"/>
                  </a:lnTo>
                  <a:cubicBezTo>
                    <a:pt x="7442" y="7123"/>
                    <a:pt x="7526" y="7016"/>
                    <a:pt x="7621" y="6921"/>
                  </a:cubicBezTo>
                  <a:close/>
                  <a:moveTo>
                    <a:pt x="4552" y="328"/>
                  </a:moveTo>
                  <a:cubicBezTo>
                    <a:pt x="5525" y="328"/>
                    <a:pt x="6496" y="700"/>
                    <a:pt x="7228" y="1444"/>
                  </a:cubicBezTo>
                  <a:cubicBezTo>
                    <a:pt x="8645" y="2861"/>
                    <a:pt x="8704" y="5076"/>
                    <a:pt x="7466" y="6564"/>
                  </a:cubicBezTo>
                  <a:cubicBezTo>
                    <a:pt x="7311" y="6766"/>
                    <a:pt x="7156" y="6909"/>
                    <a:pt x="6978" y="7064"/>
                  </a:cubicBezTo>
                  <a:cubicBezTo>
                    <a:pt x="6279" y="7651"/>
                    <a:pt x="5417" y="7944"/>
                    <a:pt x="4554" y="7944"/>
                  </a:cubicBezTo>
                  <a:cubicBezTo>
                    <a:pt x="3579" y="7944"/>
                    <a:pt x="2603" y="7571"/>
                    <a:pt x="1858" y="6826"/>
                  </a:cubicBezTo>
                  <a:cubicBezTo>
                    <a:pt x="370" y="5338"/>
                    <a:pt x="370" y="2921"/>
                    <a:pt x="1858" y="1444"/>
                  </a:cubicBezTo>
                  <a:cubicBezTo>
                    <a:pt x="2602" y="700"/>
                    <a:pt x="3579" y="328"/>
                    <a:pt x="4552" y="328"/>
                  </a:cubicBezTo>
                  <a:close/>
                  <a:moveTo>
                    <a:pt x="8518" y="7440"/>
                  </a:moveTo>
                  <a:cubicBezTo>
                    <a:pt x="8550" y="7440"/>
                    <a:pt x="8580" y="7453"/>
                    <a:pt x="8597" y="7481"/>
                  </a:cubicBezTo>
                  <a:lnTo>
                    <a:pt x="9061" y="7897"/>
                  </a:lnTo>
                  <a:lnTo>
                    <a:pt x="8276" y="8683"/>
                  </a:lnTo>
                  <a:lnTo>
                    <a:pt x="7883" y="8195"/>
                  </a:lnTo>
                  <a:cubicBezTo>
                    <a:pt x="7847" y="8135"/>
                    <a:pt x="7847" y="8052"/>
                    <a:pt x="7883" y="8016"/>
                  </a:cubicBezTo>
                  <a:lnTo>
                    <a:pt x="8418" y="7481"/>
                  </a:lnTo>
                  <a:cubicBezTo>
                    <a:pt x="8444" y="7456"/>
                    <a:pt x="8482" y="7440"/>
                    <a:pt x="8518" y="7440"/>
                  </a:cubicBezTo>
                  <a:close/>
                  <a:moveTo>
                    <a:pt x="9335" y="8100"/>
                  </a:moveTo>
                  <a:lnTo>
                    <a:pt x="11252" y="9779"/>
                  </a:lnTo>
                  <a:cubicBezTo>
                    <a:pt x="11574" y="10064"/>
                    <a:pt x="11597" y="10576"/>
                    <a:pt x="11276" y="10886"/>
                  </a:cubicBezTo>
                  <a:cubicBezTo>
                    <a:pt x="11128" y="11033"/>
                    <a:pt x="10940" y="11105"/>
                    <a:pt x="10752" y="11105"/>
                  </a:cubicBezTo>
                  <a:cubicBezTo>
                    <a:pt x="10544" y="11105"/>
                    <a:pt x="10336" y="11018"/>
                    <a:pt x="10181" y="10850"/>
                  </a:cubicBezTo>
                  <a:lnTo>
                    <a:pt x="8514" y="8921"/>
                  </a:lnTo>
                  <a:lnTo>
                    <a:pt x="9335" y="8100"/>
                  </a:lnTo>
                  <a:close/>
                  <a:moveTo>
                    <a:pt x="4543" y="1"/>
                  </a:moveTo>
                  <a:cubicBezTo>
                    <a:pt x="3483" y="1"/>
                    <a:pt x="2424" y="402"/>
                    <a:pt x="1620" y="1206"/>
                  </a:cubicBezTo>
                  <a:cubicBezTo>
                    <a:pt x="1" y="2837"/>
                    <a:pt x="1" y="5457"/>
                    <a:pt x="1620" y="7064"/>
                  </a:cubicBezTo>
                  <a:cubicBezTo>
                    <a:pt x="2431" y="7875"/>
                    <a:pt x="3489" y="8272"/>
                    <a:pt x="4543" y="8272"/>
                  </a:cubicBezTo>
                  <a:cubicBezTo>
                    <a:pt x="5440" y="8272"/>
                    <a:pt x="6334" y="7985"/>
                    <a:pt x="7073" y="7421"/>
                  </a:cubicBezTo>
                  <a:lnTo>
                    <a:pt x="7561" y="7909"/>
                  </a:lnTo>
                  <a:cubicBezTo>
                    <a:pt x="7490" y="8076"/>
                    <a:pt x="7502" y="8278"/>
                    <a:pt x="7633" y="8409"/>
                  </a:cubicBezTo>
                  <a:lnTo>
                    <a:pt x="9954" y="11064"/>
                  </a:lnTo>
                  <a:cubicBezTo>
                    <a:pt x="10171" y="11312"/>
                    <a:pt x="10471" y="11434"/>
                    <a:pt x="10771" y="11434"/>
                  </a:cubicBezTo>
                  <a:cubicBezTo>
                    <a:pt x="11049" y="11434"/>
                    <a:pt x="11326" y="11330"/>
                    <a:pt x="11538" y="11124"/>
                  </a:cubicBezTo>
                  <a:cubicBezTo>
                    <a:pt x="11978" y="10671"/>
                    <a:pt x="11955" y="9945"/>
                    <a:pt x="11478" y="9540"/>
                  </a:cubicBezTo>
                  <a:lnTo>
                    <a:pt x="8823" y="7219"/>
                  </a:lnTo>
                  <a:cubicBezTo>
                    <a:pt x="8737" y="7139"/>
                    <a:pt x="8629" y="7104"/>
                    <a:pt x="8522" y="7104"/>
                  </a:cubicBezTo>
                  <a:cubicBezTo>
                    <a:pt x="8453" y="7104"/>
                    <a:pt x="8384" y="7119"/>
                    <a:pt x="8323" y="7147"/>
                  </a:cubicBezTo>
                  <a:lnTo>
                    <a:pt x="7823" y="6659"/>
                  </a:lnTo>
                  <a:cubicBezTo>
                    <a:pt x="9073" y="5052"/>
                    <a:pt x="8978" y="2694"/>
                    <a:pt x="7466" y="1206"/>
                  </a:cubicBezTo>
                  <a:cubicBezTo>
                    <a:pt x="6662" y="402"/>
                    <a:pt x="5603" y="1"/>
                    <a:pt x="454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6"/>
            <p:cNvSpPr/>
            <p:nvPr/>
          </p:nvSpPr>
          <p:spPr>
            <a:xfrm>
              <a:off x="4278826" y="2791379"/>
              <a:ext cx="103998" cy="201962"/>
            </a:xfrm>
            <a:custGeom>
              <a:avLst/>
              <a:gdLst/>
              <a:ahLst/>
              <a:cxnLst/>
              <a:rect l="l" t="t" r="r" b="b"/>
              <a:pathLst>
                <a:path w="3275" h="6360" extrusionOk="0">
                  <a:moveTo>
                    <a:pt x="191" y="0"/>
                  </a:moveTo>
                  <a:cubicBezTo>
                    <a:pt x="106" y="0"/>
                    <a:pt x="35" y="59"/>
                    <a:pt x="24" y="157"/>
                  </a:cubicBezTo>
                  <a:cubicBezTo>
                    <a:pt x="0" y="264"/>
                    <a:pt x="60" y="335"/>
                    <a:pt x="167" y="347"/>
                  </a:cubicBezTo>
                  <a:cubicBezTo>
                    <a:pt x="798" y="442"/>
                    <a:pt x="1345" y="716"/>
                    <a:pt x="1786" y="1169"/>
                  </a:cubicBezTo>
                  <a:cubicBezTo>
                    <a:pt x="2905" y="2288"/>
                    <a:pt x="2905" y="4110"/>
                    <a:pt x="1786" y="5229"/>
                  </a:cubicBezTo>
                  <a:cubicBezTo>
                    <a:pt x="1345" y="5645"/>
                    <a:pt x="774" y="5931"/>
                    <a:pt x="167" y="6015"/>
                  </a:cubicBezTo>
                  <a:cubicBezTo>
                    <a:pt x="83" y="6038"/>
                    <a:pt x="24" y="6122"/>
                    <a:pt x="24" y="6217"/>
                  </a:cubicBezTo>
                  <a:cubicBezTo>
                    <a:pt x="36" y="6300"/>
                    <a:pt x="107" y="6360"/>
                    <a:pt x="179" y="6360"/>
                  </a:cubicBezTo>
                  <a:lnTo>
                    <a:pt x="214" y="6360"/>
                  </a:lnTo>
                  <a:cubicBezTo>
                    <a:pt x="917" y="6253"/>
                    <a:pt x="1536" y="5943"/>
                    <a:pt x="2024" y="5455"/>
                  </a:cubicBezTo>
                  <a:cubicBezTo>
                    <a:pt x="3274" y="4205"/>
                    <a:pt x="3274" y="2169"/>
                    <a:pt x="2024" y="919"/>
                  </a:cubicBezTo>
                  <a:cubicBezTo>
                    <a:pt x="1536" y="419"/>
                    <a:pt x="917" y="109"/>
                    <a:pt x="214" y="2"/>
                  </a:cubicBezTo>
                  <a:cubicBezTo>
                    <a:pt x="206" y="1"/>
                    <a:pt x="198" y="0"/>
                    <a:pt x="1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6"/>
            <p:cNvSpPr/>
            <p:nvPr/>
          </p:nvSpPr>
          <p:spPr>
            <a:xfrm>
              <a:off x="4159332" y="2791379"/>
              <a:ext cx="105903" cy="201962"/>
            </a:xfrm>
            <a:custGeom>
              <a:avLst/>
              <a:gdLst/>
              <a:ahLst/>
              <a:cxnLst/>
              <a:rect l="l" t="t" r="r" b="b"/>
              <a:pathLst>
                <a:path w="3335" h="6360" extrusionOk="0">
                  <a:moveTo>
                    <a:pt x="3162" y="1"/>
                  </a:moveTo>
                  <a:cubicBezTo>
                    <a:pt x="3156" y="1"/>
                    <a:pt x="3150" y="1"/>
                    <a:pt x="3144" y="2"/>
                  </a:cubicBezTo>
                  <a:cubicBezTo>
                    <a:pt x="2430" y="61"/>
                    <a:pt x="1775" y="383"/>
                    <a:pt x="1251" y="895"/>
                  </a:cubicBezTo>
                  <a:cubicBezTo>
                    <a:pt x="1" y="2145"/>
                    <a:pt x="1" y="4193"/>
                    <a:pt x="1251" y="5443"/>
                  </a:cubicBezTo>
                  <a:cubicBezTo>
                    <a:pt x="1775" y="5955"/>
                    <a:pt x="2430" y="6277"/>
                    <a:pt x="3144" y="6360"/>
                  </a:cubicBezTo>
                  <a:lnTo>
                    <a:pt x="3156" y="6360"/>
                  </a:lnTo>
                  <a:cubicBezTo>
                    <a:pt x="3251" y="6360"/>
                    <a:pt x="3311" y="6300"/>
                    <a:pt x="3323" y="6217"/>
                  </a:cubicBezTo>
                  <a:cubicBezTo>
                    <a:pt x="3334" y="6122"/>
                    <a:pt x="3263" y="6038"/>
                    <a:pt x="3168" y="6038"/>
                  </a:cubicBezTo>
                  <a:cubicBezTo>
                    <a:pt x="2537" y="5955"/>
                    <a:pt x="1941" y="5681"/>
                    <a:pt x="1477" y="5217"/>
                  </a:cubicBezTo>
                  <a:cubicBezTo>
                    <a:pt x="358" y="4098"/>
                    <a:pt x="358" y="2264"/>
                    <a:pt x="1477" y="1157"/>
                  </a:cubicBezTo>
                  <a:cubicBezTo>
                    <a:pt x="1941" y="692"/>
                    <a:pt x="2513" y="407"/>
                    <a:pt x="3168" y="335"/>
                  </a:cubicBezTo>
                  <a:cubicBezTo>
                    <a:pt x="3263" y="311"/>
                    <a:pt x="3334" y="240"/>
                    <a:pt x="3323" y="157"/>
                  </a:cubicBezTo>
                  <a:cubicBezTo>
                    <a:pt x="3312" y="68"/>
                    <a:pt x="3239" y="1"/>
                    <a:pt x="316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" name="Google Shape;170;p26"/>
          <p:cNvGrpSpPr/>
          <p:nvPr/>
        </p:nvGrpSpPr>
        <p:grpSpPr>
          <a:xfrm>
            <a:off x="2199822" y="2900348"/>
            <a:ext cx="281276" cy="280987"/>
            <a:chOff x="2497275" y="2744159"/>
            <a:chExt cx="370930" cy="370549"/>
          </a:xfrm>
        </p:grpSpPr>
        <p:sp>
          <p:nvSpPr>
            <p:cNvPr id="171" name="Google Shape;171;p26"/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6"/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6"/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6"/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6"/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6"/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7" name="Google Shape;177;p26"/>
          <p:cNvSpPr/>
          <p:nvPr/>
        </p:nvSpPr>
        <p:spPr>
          <a:xfrm>
            <a:off x="5287609" y="2923279"/>
            <a:ext cx="288483" cy="235125"/>
          </a:xfrm>
          <a:custGeom>
            <a:avLst/>
            <a:gdLst/>
            <a:ahLst/>
            <a:cxnLst/>
            <a:rect l="l" t="t" r="r" b="b"/>
            <a:pathLst>
              <a:path w="11943" h="9734" extrusionOk="0">
                <a:moveTo>
                  <a:pt x="11585" y="2638"/>
                </a:moveTo>
                <a:lnTo>
                  <a:pt x="11585" y="3066"/>
                </a:lnTo>
                <a:lnTo>
                  <a:pt x="9121" y="4007"/>
                </a:lnTo>
                <a:lnTo>
                  <a:pt x="9121" y="3566"/>
                </a:lnTo>
                <a:lnTo>
                  <a:pt x="11585" y="2638"/>
                </a:lnTo>
                <a:close/>
                <a:moveTo>
                  <a:pt x="370" y="2638"/>
                </a:moveTo>
                <a:lnTo>
                  <a:pt x="5787" y="4697"/>
                </a:lnTo>
                <a:lnTo>
                  <a:pt x="5787" y="5138"/>
                </a:lnTo>
                <a:lnTo>
                  <a:pt x="370" y="3066"/>
                </a:lnTo>
                <a:lnTo>
                  <a:pt x="370" y="2638"/>
                </a:lnTo>
                <a:close/>
                <a:moveTo>
                  <a:pt x="8764" y="3709"/>
                </a:moveTo>
                <a:lnTo>
                  <a:pt x="8764" y="4138"/>
                </a:lnTo>
                <a:lnTo>
                  <a:pt x="6144" y="5138"/>
                </a:lnTo>
                <a:lnTo>
                  <a:pt x="6144" y="4697"/>
                </a:lnTo>
                <a:lnTo>
                  <a:pt x="8764" y="3709"/>
                </a:lnTo>
                <a:close/>
                <a:moveTo>
                  <a:pt x="9657" y="4162"/>
                </a:moveTo>
                <a:lnTo>
                  <a:pt x="9657" y="6745"/>
                </a:lnTo>
                <a:cubicBezTo>
                  <a:pt x="9478" y="6876"/>
                  <a:pt x="9299" y="6995"/>
                  <a:pt x="9121" y="7114"/>
                </a:cubicBezTo>
                <a:lnTo>
                  <a:pt x="9121" y="4376"/>
                </a:lnTo>
                <a:lnTo>
                  <a:pt x="9657" y="4162"/>
                </a:lnTo>
                <a:close/>
                <a:moveTo>
                  <a:pt x="8961" y="8757"/>
                </a:moveTo>
                <a:cubicBezTo>
                  <a:pt x="9131" y="8757"/>
                  <a:pt x="9264" y="8907"/>
                  <a:pt x="9264" y="9079"/>
                </a:cubicBezTo>
                <a:cubicBezTo>
                  <a:pt x="9264" y="9258"/>
                  <a:pt x="9109" y="9389"/>
                  <a:pt x="8942" y="9389"/>
                </a:cubicBezTo>
                <a:cubicBezTo>
                  <a:pt x="8764" y="9389"/>
                  <a:pt x="8633" y="9246"/>
                  <a:pt x="8633" y="9079"/>
                </a:cubicBezTo>
                <a:cubicBezTo>
                  <a:pt x="8633" y="8900"/>
                  <a:pt x="8787" y="8757"/>
                  <a:pt x="8942" y="8757"/>
                </a:cubicBezTo>
                <a:cubicBezTo>
                  <a:pt x="8949" y="8757"/>
                  <a:pt x="8955" y="8757"/>
                  <a:pt x="8961" y="8757"/>
                </a:cubicBezTo>
                <a:close/>
                <a:moveTo>
                  <a:pt x="5949" y="0"/>
                </a:moveTo>
                <a:cubicBezTo>
                  <a:pt x="5930" y="0"/>
                  <a:pt x="5912" y="6"/>
                  <a:pt x="5894" y="18"/>
                </a:cubicBezTo>
                <a:lnTo>
                  <a:pt x="120" y="2221"/>
                </a:lnTo>
                <a:cubicBezTo>
                  <a:pt x="48" y="2245"/>
                  <a:pt x="1" y="2304"/>
                  <a:pt x="1" y="2376"/>
                </a:cubicBezTo>
                <a:lnTo>
                  <a:pt x="1" y="3185"/>
                </a:lnTo>
                <a:cubicBezTo>
                  <a:pt x="1" y="3257"/>
                  <a:pt x="48" y="3316"/>
                  <a:pt x="120" y="3352"/>
                </a:cubicBezTo>
                <a:lnTo>
                  <a:pt x="1917" y="4031"/>
                </a:lnTo>
                <a:lnTo>
                  <a:pt x="1917" y="4638"/>
                </a:lnTo>
                <a:cubicBezTo>
                  <a:pt x="1917" y="4745"/>
                  <a:pt x="2001" y="4817"/>
                  <a:pt x="2096" y="4817"/>
                </a:cubicBezTo>
                <a:cubicBezTo>
                  <a:pt x="2203" y="4817"/>
                  <a:pt x="2275" y="4745"/>
                  <a:pt x="2275" y="4638"/>
                </a:cubicBezTo>
                <a:lnTo>
                  <a:pt x="2275" y="4186"/>
                </a:lnTo>
                <a:lnTo>
                  <a:pt x="5894" y="5567"/>
                </a:lnTo>
                <a:cubicBezTo>
                  <a:pt x="5906" y="5579"/>
                  <a:pt x="5942" y="5579"/>
                  <a:pt x="5954" y="5579"/>
                </a:cubicBezTo>
                <a:cubicBezTo>
                  <a:pt x="5966" y="5579"/>
                  <a:pt x="6001" y="5579"/>
                  <a:pt x="6013" y="5567"/>
                </a:cubicBezTo>
                <a:lnTo>
                  <a:pt x="8740" y="4519"/>
                </a:lnTo>
                <a:lnTo>
                  <a:pt x="8740" y="7317"/>
                </a:lnTo>
                <a:cubicBezTo>
                  <a:pt x="7871" y="7769"/>
                  <a:pt x="6918" y="8007"/>
                  <a:pt x="5942" y="8007"/>
                </a:cubicBezTo>
                <a:cubicBezTo>
                  <a:pt x="4620" y="8007"/>
                  <a:pt x="3310" y="7555"/>
                  <a:pt x="2263" y="6745"/>
                </a:cubicBezTo>
                <a:lnTo>
                  <a:pt x="2263" y="5352"/>
                </a:lnTo>
                <a:cubicBezTo>
                  <a:pt x="2263" y="5257"/>
                  <a:pt x="2191" y="5174"/>
                  <a:pt x="2084" y="5174"/>
                </a:cubicBezTo>
                <a:cubicBezTo>
                  <a:pt x="1977" y="5174"/>
                  <a:pt x="1906" y="5257"/>
                  <a:pt x="1906" y="5352"/>
                </a:cubicBezTo>
                <a:lnTo>
                  <a:pt x="1906" y="6817"/>
                </a:lnTo>
                <a:cubicBezTo>
                  <a:pt x="1906" y="6876"/>
                  <a:pt x="1941" y="6924"/>
                  <a:pt x="1965" y="6948"/>
                </a:cubicBezTo>
                <a:cubicBezTo>
                  <a:pt x="3084" y="7841"/>
                  <a:pt x="4501" y="8353"/>
                  <a:pt x="5942" y="8353"/>
                </a:cubicBezTo>
                <a:cubicBezTo>
                  <a:pt x="6906" y="8353"/>
                  <a:pt x="7859" y="8126"/>
                  <a:pt x="8740" y="7698"/>
                </a:cubicBezTo>
                <a:lnTo>
                  <a:pt x="8740" y="8412"/>
                </a:lnTo>
                <a:cubicBezTo>
                  <a:pt x="8454" y="8484"/>
                  <a:pt x="8252" y="8746"/>
                  <a:pt x="8252" y="9067"/>
                </a:cubicBezTo>
                <a:cubicBezTo>
                  <a:pt x="8252" y="9436"/>
                  <a:pt x="8549" y="9734"/>
                  <a:pt x="8918" y="9734"/>
                </a:cubicBezTo>
                <a:cubicBezTo>
                  <a:pt x="9287" y="9734"/>
                  <a:pt x="9585" y="9436"/>
                  <a:pt x="9585" y="9067"/>
                </a:cubicBezTo>
                <a:cubicBezTo>
                  <a:pt x="9585" y="8746"/>
                  <a:pt x="9383" y="8496"/>
                  <a:pt x="9097" y="8412"/>
                </a:cubicBezTo>
                <a:lnTo>
                  <a:pt x="9097" y="7495"/>
                </a:lnTo>
                <a:cubicBezTo>
                  <a:pt x="9383" y="7341"/>
                  <a:pt x="9657" y="7138"/>
                  <a:pt x="9918" y="6936"/>
                </a:cubicBezTo>
                <a:cubicBezTo>
                  <a:pt x="9954" y="6900"/>
                  <a:pt x="9978" y="6841"/>
                  <a:pt x="9978" y="6805"/>
                </a:cubicBezTo>
                <a:lnTo>
                  <a:pt x="9978" y="4019"/>
                </a:lnTo>
                <a:lnTo>
                  <a:pt x="11776" y="3328"/>
                </a:lnTo>
                <a:cubicBezTo>
                  <a:pt x="11847" y="3304"/>
                  <a:pt x="11895" y="3245"/>
                  <a:pt x="11895" y="3173"/>
                </a:cubicBezTo>
                <a:lnTo>
                  <a:pt x="11895" y="2364"/>
                </a:lnTo>
                <a:cubicBezTo>
                  <a:pt x="11943" y="2304"/>
                  <a:pt x="11895" y="2245"/>
                  <a:pt x="11823" y="2221"/>
                </a:cubicBezTo>
                <a:lnTo>
                  <a:pt x="8049" y="792"/>
                </a:lnTo>
                <a:cubicBezTo>
                  <a:pt x="8030" y="784"/>
                  <a:pt x="8010" y="780"/>
                  <a:pt x="7989" y="780"/>
                </a:cubicBezTo>
                <a:cubicBezTo>
                  <a:pt x="7921" y="780"/>
                  <a:pt x="7853" y="823"/>
                  <a:pt x="7835" y="887"/>
                </a:cubicBezTo>
                <a:cubicBezTo>
                  <a:pt x="7799" y="983"/>
                  <a:pt x="7847" y="1090"/>
                  <a:pt x="7930" y="1114"/>
                </a:cubicBezTo>
                <a:lnTo>
                  <a:pt x="11264" y="2376"/>
                </a:lnTo>
                <a:lnTo>
                  <a:pt x="8966" y="3257"/>
                </a:lnTo>
                <a:lnTo>
                  <a:pt x="6061" y="1947"/>
                </a:lnTo>
                <a:cubicBezTo>
                  <a:pt x="6035" y="1934"/>
                  <a:pt x="6010" y="1928"/>
                  <a:pt x="5985" y="1928"/>
                </a:cubicBezTo>
                <a:cubicBezTo>
                  <a:pt x="5918" y="1928"/>
                  <a:pt x="5858" y="1973"/>
                  <a:pt x="5823" y="2042"/>
                </a:cubicBezTo>
                <a:cubicBezTo>
                  <a:pt x="5775" y="2126"/>
                  <a:pt x="5823" y="2233"/>
                  <a:pt x="5906" y="2281"/>
                </a:cubicBezTo>
                <a:lnTo>
                  <a:pt x="8490" y="3435"/>
                </a:lnTo>
                <a:lnTo>
                  <a:pt x="5966" y="4388"/>
                </a:lnTo>
                <a:lnTo>
                  <a:pt x="691" y="2376"/>
                </a:lnTo>
                <a:lnTo>
                  <a:pt x="5966" y="376"/>
                </a:lnTo>
                <a:lnTo>
                  <a:pt x="7263" y="864"/>
                </a:lnTo>
                <a:cubicBezTo>
                  <a:pt x="7282" y="868"/>
                  <a:pt x="7301" y="871"/>
                  <a:pt x="7320" y="871"/>
                </a:cubicBezTo>
                <a:cubicBezTo>
                  <a:pt x="7394" y="871"/>
                  <a:pt x="7461" y="833"/>
                  <a:pt x="7490" y="757"/>
                </a:cubicBezTo>
                <a:cubicBezTo>
                  <a:pt x="7513" y="673"/>
                  <a:pt x="7478" y="566"/>
                  <a:pt x="7382" y="530"/>
                </a:cubicBezTo>
                <a:lnTo>
                  <a:pt x="6013" y="18"/>
                </a:lnTo>
                <a:cubicBezTo>
                  <a:pt x="5989" y="6"/>
                  <a:pt x="5969" y="0"/>
                  <a:pt x="594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8" name="Google Shape;178;p26"/>
          <p:cNvGrpSpPr/>
          <p:nvPr/>
        </p:nvGrpSpPr>
        <p:grpSpPr>
          <a:xfrm>
            <a:off x="3731396" y="2910513"/>
            <a:ext cx="309505" cy="260656"/>
            <a:chOff x="2171474" y="3369229"/>
            <a:chExt cx="408156" cy="343737"/>
          </a:xfrm>
        </p:grpSpPr>
        <p:sp>
          <p:nvSpPr>
            <p:cNvPr id="179" name="Google Shape;179;p26"/>
            <p:cNvSpPr/>
            <p:nvPr/>
          </p:nvSpPr>
          <p:spPr>
            <a:xfrm>
              <a:off x="2171474" y="3369229"/>
              <a:ext cx="408156" cy="343737"/>
            </a:xfrm>
            <a:custGeom>
              <a:avLst/>
              <a:gdLst/>
              <a:ahLst/>
              <a:cxnLst/>
              <a:rect l="l" t="t" r="r" b="b"/>
              <a:pathLst>
                <a:path w="12824" h="10800" extrusionOk="0">
                  <a:moveTo>
                    <a:pt x="5395" y="345"/>
                  </a:moveTo>
                  <a:cubicBezTo>
                    <a:pt x="5561" y="345"/>
                    <a:pt x="5704" y="405"/>
                    <a:pt x="5823" y="536"/>
                  </a:cubicBezTo>
                  <a:lnTo>
                    <a:pt x="6478" y="1191"/>
                  </a:lnTo>
                  <a:lnTo>
                    <a:pt x="5645" y="1191"/>
                  </a:lnTo>
                  <a:cubicBezTo>
                    <a:pt x="5537" y="1191"/>
                    <a:pt x="5442" y="1143"/>
                    <a:pt x="5347" y="1072"/>
                  </a:cubicBezTo>
                  <a:lnTo>
                    <a:pt x="4633" y="357"/>
                  </a:lnTo>
                  <a:lnTo>
                    <a:pt x="5395" y="357"/>
                  </a:lnTo>
                  <a:lnTo>
                    <a:pt x="5395" y="345"/>
                  </a:lnTo>
                  <a:close/>
                  <a:moveTo>
                    <a:pt x="6883" y="357"/>
                  </a:moveTo>
                  <a:cubicBezTo>
                    <a:pt x="7049" y="357"/>
                    <a:pt x="7192" y="417"/>
                    <a:pt x="7311" y="536"/>
                  </a:cubicBezTo>
                  <a:lnTo>
                    <a:pt x="7966" y="1191"/>
                  </a:lnTo>
                  <a:lnTo>
                    <a:pt x="7823" y="1191"/>
                  </a:lnTo>
                  <a:cubicBezTo>
                    <a:pt x="7716" y="1191"/>
                    <a:pt x="7621" y="1274"/>
                    <a:pt x="7621" y="1381"/>
                  </a:cubicBezTo>
                  <a:cubicBezTo>
                    <a:pt x="7621" y="1488"/>
                    <a:pt x="7716" y="1572"/>
                    <a:pt x="7823" y="1572"/>
                  </a:cubicBezTo>
                  <a:lnTo>
                    <a:pt x="12026" y="1572"/>
                  </a:lnTo>
                  <a:cubicBezTo>
                    <a:pt x="12253" y="1572"/>
                    <a:pt x="12443" y="1750"/>
                    <a:pt x="12443" y="1988"/>
                  </a:cubicBezTo>
                  <a:lnTo>
                    <a:pt x="12431" y="10001"/>
                  </a:lnTo>
                  <a:cubicBezTo>
                    <a:pt x="12431" y="10216"/>
                    <a:pt x="12253" y="10418"/>
                    <a:pt x="12014" y="10418"/>
                  </a:cubicBezTo>
                  <a:lnTo>
                    <a:pt x="775" y="10418"/>
                  </a:lnTo>
                  <a:cubicBezTo>
                    <a:pt x="561" y="10418"/>
                    <a:pt x="358" y="10239"/>
                    <a:pt x="358" y="10001"/>
                  </a:cubicBezTo>
                  <a:lnTo>
                    <a:pt x="358" y="774"/>
                  </a:lnTo>
                  <a:cubicBezTo>
                    <a:pt x="358" y="548"/>
                    <a:pt x="537" y="357"/>
                    <a:pt x="775" y="357"/>
                  </a:cubicBezTo>
                  <a:lnTo>
                    <a:pt x="3859" y="357"/>
                  </a:lnTo>
                  <a:cubicBezTo>
                    <a:pt x="4025" y="357"/>
                    <a:pt x="4168" y="417"/>
                    <a:pt x="4287" y="536"/>
                  </a:cubicBezTo>
                  <a:lnTo>
                    <a:pt x="5085" y="1322"/>
                  </a:lnTo>
                  <a:cubicBezTo>
                    <a:pt x="5228" y="1465"/>
                    <a:pt x="5418" y="1560"/>
                    <a:pt x="5645" y="1560"/>
                  </a:cubicBezTo>
                  <a:lnTo>
                    <a:pt x="6942" y="1560"/>
                  </a:lnTo>
                  <a:cubicBezTo>
                    <a:pt x="7014" y="1560"/>
                    <a:pt x="7085" y="1512"/>
                    <a:pt x="7121" y="1441"/>
                  </a:cubicBezTo>
                  <a:cubicBezTo>
                    <a:pt x="7145" y="1369"/>
                    <a:pt x="7133" y="1286"/>
                    <a:pt x="7073" y="1226"/>
                  </a:cubicBezTo>
                  <a:lnTo>
                    <a:pt x="6192" y="357"/>
                  </a:lnTo>
                  <a:close/>
                  <a:moveTo>
                    <a:pt x="799" y="0"/>
                  </a:moveTo>
                  <a:cubicBezTo>
                    <a:pt x="358" y="0"/>
                    <a:pt x="1" y="345"/>
                    <a:pt x="1" y="786"/>
                  </a:cubicBezTo>
                  <a:lnTo>
                    <a:pt x="1" y="10013"/>
                  </a:lnTo>
                  <a:cubicBezTo>
                    <a:pt x="1" y="10442"/>
                    <a:pt x="358" y="10799"/>
                    <a:pt x="799" y="10799"/>
                  </a:cubicBezTo>
                  <a:lnTo>
                    <a:pt x="12026" y="10799"/>
                  </a:lnTo>
                  <a:cubicBezTo>
                    <a:pt x="12467" y="10799"/>
                    <a:pt x="12824" y="10442"/>
                    <a:pt x="12824" y="10013"/>
                  </a:cubicBezTo>
                  <a:lnTo>
                    <a:pt x="12824" y="1988"/>
                  </a:lnTo>
                  <a:cubicBezTo>
                    <a:pt x="12824" y="1524"/>
                    <a:pt x="12467" y="1191"/>
                    <a:pt x="12026" y="1191"/>
                  </a:cubicBezTo>
                  <a:lnTo>
                    <a:pt x="8490" y="1191"/>
                  </a:lnTo>
                  <a:lnTo>
                    <a:pt x="7585" y="274"/>
                  </a:lnTo>
                  <a:cubicBezTo>
                    <a:pt x="7383" y="83"/>
                    <a:pt x="7145" y="0"/>
                    <a:pt x="688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2292737" y="3477220"/>
              <a:ext cx="164898" cy="164866"/>
            </a:xfrm>
            <a:custGeom>
              <a:avLst/>
              <a:gdLst/>
              <a:ahLst/>
              <a:cxnLst/>
              <a:rect l="l" t="t" r="r" b="b"/>
              <a:pathLst>
                <a:path w="5181" h="5180" extrusionOk="0">
                  <a:moveTo>
                    <a:pt x="2799" y="1382"/>
                  </a:moveTo>
                  <a:cubicBezTo>
                    <a:pt x="3025" y="1382"/>
                    <a:pt x="3216" y="1560"/>
                    <a:pt x="3216" y="1798"/>
                  </a:cubicBezTo>
                  <a:lnTo>
                    <a:pt x="3216" y="2203"/>
                  </a:lnTo>
                  <a:cubicBezTo>
                    <a:pt x="3204" y="2525"/>
                    <a:pt x="2942" y="2810"/>
                    <a:pt x="2597" y="2810"/>
                  </a:cubicBezTo>
                  <a:cubicBezTo>
                    <a:pt x="2251" y="2810"/>
                    <a:pt x="1977" y="2525"/>
                    <a:pt x="1977" y="2203"/>
                  </a:cubicBezTo>
                  <a:lnTo>
                    <a:pt x="1977" y="1798"/>
                  </a:lnTo>
                  <a:cubicBezTo>
                    <a:pt x="1977" y="1572"/>
                    <a:pt x="2156" y="1382"/>
                    <a:pt x="2406" y="1382"/>
                  </a:cubicBezTo>
                  <a:close/>
                  <a:moveTo>
                    <a:pt x="2799" y="3156"/>
                  </a:moveTo>
                  <a:lnTo>
                    <a:pt x="2799" y="3275"/>
                  </a:lnTo>
                  <a:cubicBezTo>
                    <a:pt x="2799" y="3346"/>
                    <a:pt x="2835" y="3406"/>
                    <a:pt x="2858" y="3465"/>
                  </a:cubicBezTo>
                  <a:lnTo>
                    <a:pt x="2608" y="3715"/>
                  </a:lnTo>
                  <a:lnTo>
                    <a:pt x="2573" y="3715"/>
                  </a:lnTo>
                  <a:lnTo>
                    <a:pt x="2323" y="3465"/>
                  </a:lnTo>
                  <a:cubicBezTo>
                    <a:pt x="2358" y="3406"/>
                    <a:pt x="2382" y="3346"/>
                    <a:pt x="2382" y="3275"/>
                  </a:cubicBezTo>
                  <a:lnTo>
                    <a:pt x="2382" y="3156"/>
                  </a:lnTo>
                  <a:cubicBezTo>
                    <a:pt x="2454" y="3167"/>
                    <a:pt x="2513" y="3179"/>
                    <a:pt x="2597" y="3179"/>
                  </a:cubicBezTo>
                  <a:cubicBezTo>
                    <a:pt x="2668" y="3179"/>
                    <a:pt x="2739" y="3167"/>
                    <a:pt x="2799" y="3156"/>
                  </a:cubicBezTo>
                  <a:close/>
                  <a:moveTo>
                    <a:pt x="2573" y="381"/>
                  </a:moveTo>
                  <a:cubicBezTo>
                    <a:pt x="3799" y="381"/>
                    <a:pt x="4799" y="1382"/>
                    <a:pt x="4799" y="2596"/>
                  </a:cubicBezTo>
                  <a:cubicBezTo>
                    <a:pt x="4811" y="3287"/>
                    <a:pt x="4490" y="3906"/>
                    <a:pt x="3978" y="4322"/>
                  </a:cubicBezTo>
                  <a:lnTo>
                    <a:pt x="3978" y="4049"/>
                  </a:lnTo>
                  <a:cubicBezTo>
                    <a:pt x="3978" y="3822"/>
                    <a:pt x="3859" y="3608"/>
                    <a:pt x="3656" y="3525"/>
                  </a:cubicBezTo>
                  <a:lnTo>
                    <a:pt x="3180" y="3287"/>
                  </a:lnTo>
                  <a:lnTo>
                    <a:pt x="3180" y="3275"/>
                  </a:lnTo>
                  <a:lnTo>
                    <a:pt x="3180" y="2989"/>
                  </a:lnTo>
                  <a:cubicBezTo>
                    <a:pt x="3418" y="2810"/>
                    <a:pt x="3573" y="2513"/>
                    <a:pt x="3573" y="2203"/>
                  </a:cubicBezTo>
                  <a:lnTo>
                    <a:pt x="3573" y="1798"/>
                  </a:lnTo>
                  <a:cubicBezTo>
                    <a:pt x="3573" y="1370"/>
                    <a:pt x="3216" y="1012"/>
                    <a:pt x="2787" y="1012"/>
                  </a:cubicBezTo>
                  <a:lnTo>
                    <a:pt x="2382" y="1012"/>
                  </a:lnTo>
                  <a:cubicBezTo>
                    <a:pt x="1954" y="1012"/>
                    <a:pt x="1596" y="1370"/>
                    <a:pt x="1596" y="1798"/>
                  </a:cubicBezTo>
                  <a:lnTo>
                    <a:pt x="1596" y="2203"/>
                  </a:lnTo>
                  <a:cubicBezTo>
                    <a:pt x="1596" y="2525"/>
                    <a:pt x="1763" y="2810"/>
                    <a:pt x="2001" y="2989"/>
                  </a:cubicBezTo>
                  <a:lnTo>
                    <a:pt x="2001" y="3275"/>
                  </a:lnTo>
                  <a:lnTo>
                    <a:pt x="2001" y="3287"/>
                  </a:lnTo>
                  <a:lnTo>
                    <a:pt x="1525" y="3525"/>
                  </a:lnTo>
                  <a:cubicBezTo>
                    <a:pt x="1334" y="3632"/>
                    <a:pt x="1192" y="3822"/>
                    <a:pt x="1192" y="4049"/>
                  </a:cubicBezTo>
                  <a:lnTo>
                    <a:pt x="1192" y="4322"/>
                  </a:lnTo>
                  <a:cubicBezTo>
                    <a:pt x="692" y="3918"/>
                    <a:pt x="358" y="3298"/>
                    <a:pt x="358" y="2596"/>
                  </a:cubicBezTo>
                  <a:cubicBezTo>
                    <a:pt x="358" y="1382"/>
                    <a:pt x="1358" y="381"/>
                    <a:pt x="2573" y="381"/>
                  </a:cubicBezTo>
                  <a:close/>
                  <a:moveTo>
                    <a:pt x="3156" y="3691"/>
                  </a:moveTo>
                  <a:lnTo>
                    <a:pt x="3490" y="3846"/>
                  </a:lnTo>
                  <a:cubicBezTo>
                    <a:pt x="3561" y="3882"/>
                    <a:pt x="3609" y="3953"/>
                    <a:pt x="3609" y="4049"/>
                  </a:cubicBezTo>
                  <a:lnTo>
                    <a:pt x="3609" y="4560"/>
                  </a:lnTo>
                  <a:cubicBezTo>
                    <a:pt x="3311" y="4727"/>
                    <a:pt x="2954" y="4822"/>
                    <a:pt x="2597" y="4822"/>
                  </a:cubicBezTo>
                  <a:cubicBezTo>
                    <a:pt x="2227" y="4822"/>
                    <a:pt x="1882" y="4727"/>
                    <a:pt x="1585" y="4560"/>
                  </a:cubicBezTo>
                  <a:lnTo>
                    <a:pt x="1585" y="4049"/>
                  </a:lnTo>
                  <a:cubicBezTo>
                    <a:pt x="1585" y="3965"/>
                    <a:pt x="1632" y="3894"/>
                    <a:pt x="1704" y="3846"/>
                  </a:cubicBezTo>
                  <a:lnTo>
                    <a:pt x="2025" y="3691"/>
                  </a:lnTo>
                  <a:lnTo>
                    <a:pt x="2323" y="3989"/>
                  </a:lnTo>
                  <a:cubicBezTo>
                    <a:pt x="2406" y="4060"/>
                    <a:pt x="2489" y="4108"/>
                    <a:pt x="2597" y="4108"/>
                  </a:cubicBezTo>
                  <a:cubicBezTo>
                    <a:pt x="2704" y="4108"/>
                    <a:pt x="2799" y="4060"/>
                    <a:pt x="2858" y="3989"/>
                  </a:cubicBezTo>
                  <a:lnTo>
                    <a:pt x="3156" y="3691"/>
                  </a:lnTo>
                  <a:close/>
                  <a:moveTo>
                    <a:pt x="2597" y="0"/>
                  </a:moveTo>
                  <a:cubicBezTo>
                    <a:pt x="1168" y="0"/>
                    <a:pt x="1" y="1155"/>
                    <a:pt x="1" y="2584"/>
                  </a:cubicBezTo>
                  <a:cubicBezTo>
                    <a:pt x="1" y="4013"/>
                    <a:pt x="1168" y="5180"/>
                    <a:pt x="2597" y="5180"/>
                  </a:cubicBezTo>
                  <a:cubicBezTo>
                    <a:pt x="4025" y="5180"/>
                    <a:pt x="5180" y="4013"/>
                    <a:pt x="5180" y="2584"/>
                  </a:cubicBezTo>
                  <a:cubicBezTo>
                    <a:pt x="5180" y="1155"/>
                    <a:pt x="4025" y="0"/>
                    <a:pt x="25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6"/>
            <p:cNvSpPr/>
            <p:nvPr/>
          </p:nvSpPr>
          <p:spPr>
            <a:xfrm>
              <a:off x="2256358" y="3451503"/>
              <a:ext cx="188769" cy="177311"/>
            </a:xfrm>
            <a:custGeom>
              <a:avLst/>
              <a:gdLst/>
              <a:ahLst/>
              <a:cxnLst/>
              <a:rect l="l" t="t" r="r" b="b"/>
              <a:pathLst>
                <a:path w="5931" h="5571" extrusionOk="0">
                  <a:moveTo>
                    <a:pt x="3751" y="0"/>
                  </a:moveTo>
                  <a:cubicBezTo>
                    <a:pt x="2872" y="0"/>
                    <a:pt x="1994" y="341"/>
                    <a:pt x="1323" y="999"/>
                  </a:cubicBezTo>
                  <a:cubicBezTo>
                    <a:pt x="120" y="2201"/>
                    <a:pt x="1" y="4142"/>
                    <a:pt x="1049" y="5488"/>
                  </a:cubicBezTo>
                  <a:cubicBezTo>
                    <a:pt x="1073" y="5535"/>
                    <a:pt x="1132" y="5571"/>
                    <a:pt x="1192" y="5571"/>
                  </a:cubicBezTo>
                  <a:cubicBezTo>
                    <a:pt x="1239" y="5571"/>
                    <a:pt x="1263" y="5547"/>
                    <a:pt x="1311" y="5523"/>
                  </a:cubicBezTo>
                  <a:cubicBezTo>
                    <a:pt x="1382" y="5464"/>
                    <a:pt x="1406" y="5345"/>
                    <a:pt x="1346" y="5249"/>
                  </a:cubicBezTo>
                  <a:cubicBezTo>
                    <a:pt x="406" y="4047"/>
                    <a:pt x="525" y="2332"/>
                    <a:pt x="1596" y="1261"/>
                  </a:cubicBezTo>
                  <a:cubicBezTo>
                    <a:pt x="2181" y="676"/>
                    <a:pt x="2961" y="375"/>
                    <a:pt x="3742" y="375"/>
                  </a:cubicBezTo>
                  <a:cubicBezTo>
                    <a:pt x="4393" y="375"/>
                    <a:pt x="5044" y="584"/>
                    <a:pt x="5585" y="1011"/>
                  </a:cubicBezTo>
                  <a:cubicBezTo>
                    <a:pt x="5616" y="1037"/>
                    <a:pt x="5656" y="1049"/>
                    <a:pt x="5697" y="1049"/>
                  </a:cubicBezTo>
                  <a:cubicBezTo>
                    <a:pt x="5750" y="1049"/>
                    <a:pt x="5806" y="1028"/>
                    <a:pt x="5847" y="987"/>
                  </a:cubicBezTo>
                  <a:cubicBezTo>
                    <a:pt x="5930" y="904"/>
                    <a:pt x="5895" y="773"/>
                    <a:pt x="5823" y="713"/>
                  </a:cubicBezTo>
                  <a:cubicBezTo>
                    <a:pt x="5209" y="233"/>
                    <a:pt x="4479" y="0"/>
                    <a:pt x="37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6"/>
            <p:cNvSpPr/>
            <p:nvPr/>
          </p:nvSpPr>
          <p:spPr>
            <a:xfrm>
              <a:off x="2305245" y="3491160"/>
              <a:ext cx="189151" cy="176706"/>
            </a:xfrm>
            <a:custGeom>
              <a:avLst/>
              <a:gdLst/>
              <a:ahLst/>
              <a:cxnLst/>
              <a:rect l="l" t="t" r="r" b="b"/>
              <a:pathLst>
                <a:path w="5943" h="5552" extrusionOk="0">
                  <a:moveTo>
                    <a:pt x="4739" y="1"/>
                  </a:moveTo>
                  <a:cubicBezTo>
                    <a:pt x="4695" y="1"/>
                    <a:pt x="4650" y="13"/>
                    <a:pt x="4609" y="39"/>
                  </a:cubicBezTo>
                  <a:cubicBezTo>
                    <a:pt x="4537" y="98"/>
                    <a:pt x="4525" y="217"/>
                    <a:pt x="4585" y="301"/>
                  </a:cubicBezTo>
                  <a:cubicBezTo>
                    <a:pt x="5513" y="1503"/>
                    <a:pt x="5406" y="3218"/>
                    <a:pt x="4335" y="4289"/>
                  </a:cubicBezTo>
                  <a:cubicBezTo>
                    <a:pt x="3750" y="4874"/>
                    <a:pt x="2970" y="5175"/>
                    <a:pt x="2189" y="5175"/>
                  </a:cubicBezTo>
                  <a:cubicBezTo>
                    <a:pt x="1538" y="5175"/>
                    <a:pt x="887" y="4966"/>
                    <a:pt x="346" y="4539"/>
                  </a:cubicBezTo>
                  <a:cubicBezTo>
                    <a:pt x="314" y="4516"/>
                    <a:pt x="276" y="4505"/>
                    <a:pt x="237" y="4505"/>
                  </a:cubicBezTo>
                  <a:cubicBezTo>
                    <a:pt x="177" y="4505"/>
                    <a:pt x="116" y="4531"/>
                    <a:pt x="72" y="4575"/>
                  </a:cubicBezTo>
                  <a:cubicBezTo>
                    <a:pt x="1" y="4646"/>
                    <a:pt x="25" y="4765"/>
                    <a:pt x="96" y="4837"/>
                  </a:cubicBezTo>
                  <a:cubicBezTo>
                    <a:pt x="715" y="5313"/>
                    <a:pt x="1453" y="5551"/>
                    <a:pt x="2180" y="5551"/>
                  </a:cubicBezTo>
                  <a:cubicBezTo>
                    <a:pt x="3061" y="5551"/>
                    <a:pt x="3930" y="5218"/>
                    <a:pt x="4597" y="4551"/>
                  </a:cubicBezTo>
                  <a:cubicBezTo>
                    <a:pt x="5823" y="3349"/>
                    <a:pt x="5942" y="1420"/>
                    <a:pt x="4882" y="62"/>
                  </a:cubicBezTo>
                  <a:cubicBezTo>
                    <a:pt x="4849" y="22"/>
                    <a:pt x="4796" y="1"/>
                    <a:pt x="473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" name="Google Shape;183;p26"/>
          <p:cNvGrpSpPr/>
          <p:nvPr/>
        </p:nvGrpSpPr>
        <p:grpSpPr>
          <a:xfrm>
            <a:off x="6840666" y="2903768"/>
            <a:ext cx="273857" cy="274147"/>
            <a:chOff x="7538896" y="1970156"/>
            <a:chExt cx="361147" cy="361529"/>
          </a:xfrm>
        </p:grpSpPr>
        <p:sp>
          <p:nvSpPr>
            <p:cNvPr id="184" name="Google Shape;184;p26"/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6"/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0" name="Google Shape;190;p26"/>
          <p:cNvSpPr/>
          <p:nvPr/>
        </p:nvSpPr>
        <p:spPr>
          <a:xfrm>
            <a:off x="8236950" y="2754500"/>
            <a:ext cx="572700" cy="572700"/>
          </a:xfrm>
          <a:prstGeom prst="ellipse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91" name="Google Shape;191;p26"/>
          <p:cNvCxnSpPr>
            <a:endCxn id="190" idx="2"/>
          </p:cNvCxnSpPr>
          <p:nvPr/>
        </p:nvCxnSpPr>
        <p:spPr>
          <a:xfrm>
            <a:off x="7264050" y="3040850"/>
            <a:ext cx="9729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92" name="Google Shape;192;p26"/>
          <p:cNvGrpSpPr/>
          <p:nvPr/>
        </p:nvGrpSpPr>
        <p:grpSpPr>
          <a:xfrm>
            <a:off x="8386366" y="2905693"/>
            <a:ext cx="273857" cy="274147"/>
            <a:chOff x="7538896" y="1970156"/>
            <a:chExt cx="361147" cy="361529"/>
          </a:xfrm>
        </p:grpSpPr>
        <p:sp>
          <p:nvSpPr>
            <p:cNvPr id="193" name="Google Shape;193;p26"/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6"/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6"/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9" name="Google Shape;199;p26"/>
          <p:cNvSpPr txBox="1">
            <a:spLocks noGrp="1"/>
          </p:cNvSpPr>
          <p:nvPr>
            <p:ph type="subTitle" idx="4294967295"/>
          </p:nvPr>
        </p:nvSpPr>
        <p:spPr>
          <a:xfrm>
            <a:off x="7618071" y="1302913"/>
            <a:ext cx="1532400" cy="987000"/>
          </a:xfrm>
          <a:prstGeom prst="rect">
            <a:avLst/>
          </a:prstGeom>
        </p:spPr>
        <p:txBody>
          <a:bodyPr spcFirstLastPara="1" wrap="square" lIns="91425" tIns="91425" rIns="91425" bIns="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Implementación del modelo .</a:t>
            </a:r>
            <a:endParaRPr sz="1400"/>
          </a:p>
        </p:txBody>
      </p:sp>
      <p:sp>
        <p:nvSpPr>
          <p:cNvPr id="200" name="Google Shape;200;p26"/>
          <p:cNvSpPr txBox="1">
            <a:spLocks noGrp="1"/>
          </p:cNvSpPr>
          <p:nvPr>
            <p:ph type="subTitle" idx="4294967295"/>
          </p:nvPr>
        </p:nvSpPr>
        <p:spPr>
          <a:xfrm>
            <a:off x="7555200" y="2162714"/>
            <a:ext cx="1658400" cy="371400"/>
          </a:xfrm>
          <a:prstGeom prst="rect">
            <a:avLst/>
          </a:prstGeom>
        </p:spPr>
        <p:txBody>
          <a:bodyPr spcFirstLastPara="1" wrap="square" lIns="91425" tIns="255600" rIns="91425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 b="1">
                <a:latin typeface="Rajdhani"/>
                <a:ea typeface="Rajdhani"/>
                <a:cs typeface="Rajdhani"/>
                <a:sym typeface="Rajdhani"/>
              </a:rPr>
              <a:t>Despliegue</a:t>
            </a:r>
            <a:endParaRPr sz="1800" b="1">
              <a:latin typeface="Rajdhani"/>
              <a:ea typeface="Rajdhani"/>
              <a:cs typeface="Rajdhani"/>
              <a:sym typeface="Rajdhan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0C4693-837A-446C-A107-40E030DD1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Ciclo de vida</a:t>
            </a:r>
            <a:endParaRPr lang="es-PE" dirty="0"/>
          </a:p>
        </p:txBody>
      </p:sp>
      <p:pic>
        <p:nvPicPr>
          <p:cNvPr id="4" name="Imagen 3" descr="Diagrama&#10;&#10;Descripción generada automáticamente">
            <a:extLst>
              <a:ext uri="{FF2B5EF4-FFF2-40B4-BE49-F238E27FC236}">
                <a16:creationId xmlns:a16="http://schemas.microsoft.com/office/drawing/2014/main" id="{8F46D304-7070-4912-8A00-510562B60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3" y="1224248"/>
            <a:ext cx="7933764" cy="367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62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>
            <a:spLocks noGrp="1"/>
          </p:cNvSpPr>
          <p:nvPr>
            <p:ph type="title"/>
          </p:nvPr>
        </p:nvSpPr>
        <p:spPr>
          <a:xfrm>
            <a:off x="522825" y="971850"/>
            <a:ext cx="3787800" cy="3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MLOps </a:t>
            </a:r>
            <a:br>
              <a:rPr lang="en" dirty="0"/>
            </a:br>
            <a:r>
              <a:rPr lang="en" dirty="0"/>
              <a:t>&amp; Devops</a:t>
            </a:r>
            <a:endParaRPr dirty="0"/>
          </a:p>
        </p:txBody>
      </p:sp>
      <p:sp>
        <p:nvSpPr>
          <p:cNvPr id="206" name="Google Shape;206;p27"/>
          <p:cNvSpPr txBox="1">
            <a:spLocks noGrp="1"/>
          </p:cNvSpPr>
          <p:nvPr>
            <p:ph type="subTitle" idx="1"/>
          </p:nvPr>
        </p:nvSpPr>
        <p:spPr>
          <a:xfrm>
            <a:off x="4917750" y="3290550"/>
            <a:ext cx="2736900" cy="5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Operaciones en ML</a:t>
            </a:r>
            <a:endParaRPr dirty="0"/>
          </a:p>
        </p:txBody>
      </p:sp>
      <p:sp>
        <p:nvSpPr>
          <p:cNvPr id="207" name="Google Shape;207;p27"/>
          <p:cNvSpPr txBox="1">
            <a:spLocks noGrp="1"/>
          </p:cNvSpPr>
          <p:nvPr>
            <p:ph type="title" idx="2"/>
          </p:nvPr>
        </p:nvSpPr>
        <p:spPr>
          <a:xfrm>
            <a:off x="4849170" y="1001125"/>
            <a:ext cx="2026800" cy="18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cxnSp>
        <p:nvCxnSpPr>
          <p:cNvPr id="208" name="Google Shape;208;p27"/>
          <p:cNvCxnSpPr/>
          <p:nvPr/>
        </p:nvCxnSpPr>
        <p:spPr>
          <a:xfrm rot="10800000" flipH="1">
            <a:off x="5001175" y="3111650"/>
            <a:ext cx="3425700" cy="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8"/>
          <p:cNvSpPr txBox="1">
            <a:spLocks noGrp="1"/>
          </p:cNvSpPr>
          <p:nvPr>
            <p:ph type="title"/>
          </p:nvPr>
        </p:nvSpPr>
        <p:spPr>
          <a:xfrm>
            <a:off x="720100" y="5098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DevOps vs MLOps</a:t>
            </a:r>
            <a:endParaRPr sz="3000" dirty="0"/>
          </a:p>
        </p:txBody>
      </p:sp>
      <p:sp>
        <p:nvSpPr>
          <p:cNvPr id="214" name="Google Shape;214;p28"/>
          <p:cNvSpPr txBox="1">
            <a:spLocks noGrp="1"/>
          </p:cNvSpPr>
          <p:nvPr>
            <p:ph type="body" idx="1"/>
          </p:nvPr>
        </p:nvSpPr>
        <p:spPr>
          <a:xfrm>
            <a:off x="392196" y="1082525"/>
            <a:ext cx="4326453" cy="3823122"/>
          </a:xfrm>
          <a:prstGeom prst="rect">
            <a:avLst/>
          </a:prstGeom>
          <a:solidFill>
            <a:schemeClr val="dk1">
              <a:alpha val="56699"/>
            </a:schemeClr>
          </a:solidFill>
        </p:spPr>
        <p:txBody>
          <a:bodyPr spcFirstLastPara="1" wrap="square" lIns="234000" tIns="234000" rIns="234000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Los sistemas de ML difieren de otro sistemas de software en las siguientes formas: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2"/>
                </a:solidFill>
              </a:rPr>
              <a:t>Team skills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2"/>
                </a:solidFill>
              </a:rPr>
              <a:t>Desarrollo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2"/>
                </a:solidFill>
              </a:rPr>
              <a:t>Testing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2"/>
                </a:solidFill>
              </a:rPr>
              <a:t>Despliegue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lt2"/>
                </a:solidFill>
              </a:rPr>
              <a:t>Producción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dirty="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Son similares en integracion continua(CI), pruebas unitarias, pruebas de integración y entrega continua(CD) del módulo de software o paquete.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Sin embargo, hay algunas diferencias notables</a:t>
            </a:r>
            <a:endParaRPr dirty="0">
              <a:solidFill>
                <a:schemeClr val="lt2"/>
              </a:solidFill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16C9D321-2157-415D-BA47-2C013D73B9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1146304"/>
              </p:ext>
            </p:extLst>
          </p:nvPr>
        </p:nvGraphicFramePr>
        <p:xfrm>
          <a:off x="4408148" y="1082525"/>
          <a:ext cx="4326454" cy="3326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486D9C42-024D-4F1F-B61D-CEA641576EDF}"/>
              </a:ext>
            </a:extLst>
          </p:cNvPr>
          <p:cNvSpPr/>
          <p:nvPr/>
        </p:nvSpPr>
        <p:spPr>
          <a:xfrm>
            <a:off x="5901530" y="2745664"/>
            <a:ext cx="133969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2000" b="1" cap="none" spc="0" dirty="0" err="1">
                <a:ln/>
                <a:solidFill>
                  <a:schemeClr val="accent3"/>
                </a:solidFill>
                <a:effectLst/>
              </a:rPr>
              <a:t>MLOps</a:t>
            </a:r>
            <a:endParaRPr lang="es-ES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CF0AB2-1462-4E8B-9C13-19240A1F6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41428"/>
            <a:ext cx="7704000" cy="572700"/>
          </a:xfrm>
        </p:spPr>
        <p:txBody>
          <a:bodyPr/>
          <a:lstStyle/>
          <a:p>
            <a:r>
              <a:rPr lang="es-MX" dirty="0"/>
              <a:t>Resumen</a:t>
            </a:r>
            <a:endParaRPr lang="es-PE" dirty="0"/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CDE79D31-B2FE-4917-9B38-57922020F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806848"/>
              </p:ext>
            </p:extLst>
          </p:nvPr>
        </p:nvGraphicFramePr>
        <p:xfrm>
          <a:off x="388189" y="614128"/>
          <a:ext cx="8574656" cy="450032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143664">
                  <a:extLst>
                    <a:ext uri="{9D8B030D-6E8A-4147-A177-3AD203B41FA5}">
                      <a16:colId xmlns:a16="http://schemas.microsoft.com/office/drawing/2014/main" val="1699098443"/>
                    </a:ext>
                  </a:extLst>
                </a:gridCol>
                <a:gridCol w="2143664">
                  <a:extLst>
                    <a:ext uri="{9D8B030D-6E8A-4147-A177-3AD203B41FA5}">
                      <a16:colId xmlns:a16="http://schemas.microsoft.com/office/drawing/2014/main" val="2161772052"/>
                    </a:ext>
                  </a:extLst>
                </a:gridCol>
                <a:gridCol w="2143664">
                  <a:extLst>
                    <a:ext uri="{9D8B030D-6E8A-4147-A177-3AD203B41FA5}">
                      <a16:colId xmlns:a16="http://schemas.microsoft.com/office/drawing/2014/main" val="2104018177"/>
                    </a:ext>
                  </a:extLst>
                </a:gridCol>
                <a:gridCol w="2143664">
                  <a:extLst>
                    <a:ext uri="{9D8B030D-6E8A-4147-A177-3AD203B41FA5}">
                      <a16:colId xmlns:a16="http://schemas.microsoft.com/office/drawing/2014/main" val="2489095483"/>
                    </a:ext>
                  </a:extLst>
                </a:gridCol>
              </a:tblGrid>
              <a:tr h="421363">
                <a:tc>
                  <a:txBody>
                    <a:bodyPr/>
                    <a:lstStyle/>
                    <a:p>
                      <a:r>
                        <a:rPr lang="es-MX" dirty="0"/>
                        <a:t>Practica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DevOps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Data </a:t>
                      </a:r>
                      <a:r>
                        <a:rPr lang="es-MX" dirty="0" err="1"/>
                        <a:t>Engineering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ML </a:t>
                      </a:r>
                      <a:r>
                        <a:rPr lang="es-MX" dirty="0" err="1"/>
                        <a:t>Ops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172192"/>
                  </a:ext>
                </a:extLst>
              </a:tr>
              <a:tr h="688834">
                <a:tc>
                  <a:txBody>
                    <a:bodyPr/>
                    <a:lstStyle/>
                    <a:p>
                      <a:r>
                        <a:rPr lang="es-MX" dirty="0"/>
                        <a:t>Control de Versión de código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Control de Versión de código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Control de Versión de código</a:t>
                      </a:r>
                      <a:endParaRPr lang="es-PE" dirty="0"/>
                    </a:p>
                    <a:p>
                      <a:r>
                        <a:rPr lang="es-MX" dirty="0"/>
                        <a:t>Data </a:t>
                      </a:r>
                      <a:r>
                        <a:rPr lang="es-MX" dirty="0" err="1"/>
                        <a:t>lineage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Control de Versión de código</a:t>
                      </a:r>
                      <a:endParaRPr lang="es-PE" dirty="0"/>
                    </a:p>
                    <a:p>
                      <a:r>
                        <a:rPr lang="es-MX" dirty="0"/>
                        <a:t>Versionar Data</a:t>
                      </a:r>
                    </a:p>
                    <a:p>
                      <a:r>
                        <a:rPr lang="es-MX" dirty="0"/>
                        <a:t>Versionar Modelo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3920807"/>
                  </a:ext>
                </a:extLst>
              </a:tr>
              <a:tr h="487924">
                <a:tc>
                  <a:txBody>
                    <a:bodyPr/>
                    <a:lstStyle/>
                    <a:p>
                      <a:r>
                        <a:rPr lang="es-MX" dirty="0"/>
                        <a:t>Pipeline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n/a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Data pipeline/ ETL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Training ML Pipeline</a:t>
                      </a:r>
                    </a:p>
                    <a:p>
                      <a:r>
                        <a:rPr lang="es-MX" dirty="0" err="1"/>
                        <a:t>Serving</a:t>
                      </a:r>
                      <a:r>
                        <a:rPr lang="es-MX" dirty="0"/>
                        <a:t> ML Pipeline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316514"/>
                  </a:ext>
                </a:extLst>
              </a:tr>
              <a:tr h="421363">
                <a:tc>
                  <a:txBody>
                    <a:bodyPr/>
                    <a:lstStyle/>
                    <a:p>
                      <a:r>
                        <a:rPr lang="es-MX" dirty="0"/>
                        <a:t>Validación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Unit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tests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Unit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tests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Model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validation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524105"/>
                  </a:ext>
                </a:extLst>
              </a:tr>
              <a:tr h="688834">
                <a:tc>
                  <a:txBody>
                    <a:bodyPr/>
                    <a:lstStyle/>
                    <a:p>
                      <a:r>
                        <a:rPr lang="es-MX" dirty="0"/>
                        <a:t>CI/CD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Deploys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code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to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production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Deploys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code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to</a:t>
                      </a:r>
                      <a:r>
                        <a:rPr lang="es-MX" dirty="0"/>
                        <a:t> data pipeline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Deploys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code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to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production</a:t>
                      </a:r>
                      <a:r>
                        <a:rPr lang="es-MX" dirty="0"/>
                        <a:t> </a:t>
                      </a:r>
                    </a:p>
                    <a:p>
                      <a:r>
                        <a:rPr lang="es-MX" dirty="0"/>
                        <a:t>Training ML pipeline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2162885"/>
                  </a:ext>
                </a:extLst>
              </a:tr>
              <a:tr h="487924">
                <a:tc>
                  <a:txBody>
                    <a:bodyPr/>
                    <a:lstStyle/>
                    <a:p>
                      <a:r>
                        <a:rPr lang="es-MX" dirty="0"/>
                        <a:t>Data </a:t>
                      </a:r>
                      <a:r>
                        <a:rPr lang="es-MX" dirty="0" err="1"/>
                        <a:t>Validation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n/a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Format</a:t>
                      </a:r>
                      <a:r>
                        <a:rPr lang="es-MX" dirty="0"/>
                        <a:t> and </a:t>
                      </a:r>
                      <a:r>
                        <a:rPr lang="es-MX" dirty="0" err="1"/>
                        <a:t>bussiness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validation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err="1"/>
                        <a:t>Statistical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validation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39461"/>
                  </a:ext>
                </a:extLst>
              </a:tr>
              <a:tr h="889744">
                <a:tc>
                  <a:txBody>
                    <a:bodyPr/>
                    <a:lstStyle/>
                    <a:p>
                      <a:r>
                        <a:rPr lang="es-MX" dirty="0" err="1"/>
                        <a:t>Monitoring</a:t>
                      </a:r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Objetivo de nivel de servicio (SLO): una declaración del rendimiento deseado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SLO</a:t>
                      </a:r>
                    </a:p>
                    <a:p>
                      <a:r>
                        <a:rPr lang="es-MX" dirty="0" err="1"/>
                        <a:t>Numerical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Stability</a:t>
                      </a:r>
                      <a:endParaRPr lang="es-MX" dirty="0"/>
                    </a:p>
                    <a:p>
                      <a:r>
                        <a:rPr lang="es-MX" dirty="0" err="1"/>
                        <a:t>Statistical</a:t>
                      </a:r>
                      <a:r>
                        <a:rPr lang="es-MX" dirty="0"/>
                        <a:t> </a:t>
                      </a:r>
                      <a:r>
                        <a:rPr lang="es-MX" dirty="0" err="1"/>
                        <a:t>Metrics</a:t>
                      </a:r>
                      <a:r>
                        <a:rPr lang="es-MX" dirty="0"/>
                        <a:t> in </a:t>
                      </a:r>
                      <a:r>
                        <a:rPr lang="es-MX" dirty="0" err="1"/>
                        <a:t>predictions</a:t>
                      </a:r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562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116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0"/>
          <p:cNvSpPr txBox="1">
            <a:spLocks noGrp="1"/>
          </p:cNvSpPr>
          <p:nvPr>
            <p:ph type="title"/>
          </p:nvPr>
        </p:nvSpPr>
        <p:spPr>
          <a:xfrm>
            <a:off x="522825" y="971850"/>
            <a:ext cx="3787800" cy="319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MX" dirty="0"/>
              <a:t>Servicios AWS</a:t>
            </a:r>
            <a:endParaRPr dirty="0"/>
          </a:p>
        </p:txBody>
      </p:sp>
      <p:sp>
        <p:nvSpPr>
          <p:cNvPr id="226" name="Google Shape;226;p30"/>
          <p:cNvSpPr txBox="1">
            <a:spLocks noGrp="1"/>
          </p:cNvSpPr>
          <p:nvPr>
            <p:ph type="subTitle" idx="1"/>
          </p:nvPr>
        </p:nvSpPr>
        <p:spPr>
          <a:xfrm>
            <a:off x="4917750" y="3290550"/>
            <a:ext cx="2736900" cy="52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demo</a:t>
            </a:r>
            <a:endParaRPr dirty="0"/>
          </a:p>
        </p:txBody>
      </p:sp>
      <p:sp>
        <p:nvSpPr>
          <p:cNvPr id="227" name="Google Shape;227;p30"/>
          <p:cNvSpPr txBox="1">
            <a:spLocks noGrp="1"/>
          </p:cNvSpPr>
          <p:nvPr>
            <p:ph type="title" idx="2"/>
          </p:nvPr>
        </p:nvSpPr>
        <p:spPr>
          <a:xfrm>
            <a:off x="4849176" y="1001125"/>
            <a:ext cx="2385300" cy="18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03</a:t>
            </a:r>
            <a:endParaRPr dirty="0"/>
          </a:p>
        </p:txBody>
      </p:sp>
      <p:cxnSp>
        <p:nvCxnSpPr>
          <p:cNvPr id="228" name="Google Shape;228;p30"/>
          <p:cNvCxnSpPr/>
          <p:nvPr/>
        </p:nvCxnSpPr>
        <p:spPr>
          <a:xfrm rot="10800000" flipH="1">
            <a:off x="5001175" y="3111650"/>
            <a:ext cx="3425700" cy="210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oval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2626346253"/>
      </p:ext>
    </p:extLst>
  </p:cSld>
  <p:clrMapOvr>
    <a:masterClrMapping/>
  </p:clrMapOvr>
</p:sld>
</file>

<file path=ppt/theme/theme1.xml><?xml version="1.0" encoding="utf-8"?>
<a:theme xmlns:a="http://schemas.openxmlformats.org/drawingml/2006/main" name="Ai Tech Agency by Slidesgo">
  <a:themeElements>
    <a:clrScheme name="Simple Light">
      <a:dk1>
        <a:srgbClr val="0C343D"/>
      </a:dk1>
      <a:lt1>
        <a:srgbClr val="00C3B1"/>
      </a:lt1>
      <a:dk2>
        <a:srgbClr val="CC4125"/>
      </a:dk2>
      <a:lt2>
        <a:srgbClr val="F3F3F3"/>
      </a:lt2>
      <a:accent1>
        <a:srgbClr val="0C343D"/>
      </a:accent1>
      <a:accent2>
        <a:srgbClr val="00C3B1"/>
      </a:accent2>
      <a:accent3>
        <a:srgbClr val="CC4125"/>
      </a:accent3>
      <a:accent4>
        <a:srgbClr val="F3F3F3"/>
      </a:accent4>
      <a:accent5>
        <a:srgbClr val="0C343D"/>
      </a:accent5>
      <a:accent6>
        <a:srgbClr val="00C3B1"/>
      </a:accent6>
      <a:hlink>
        <a:srgbClr val="F3F3F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602</Words>
  <Application>Microsoft Office PowerPoint</Application>
  <PresentationFormat>Presentación en pantalla (16:9)</PresentationFormat>
  <Paragraphs>132</Paragraphs>
  <Slides>18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Advent Pro</vt:lpstr>
      <vt:lpstr>Anton</vt:lpstr>
      <vt:lpstr>Arial</vt:lpstr>
      <vt:lpstr>Fira Sans Condensed</vt:lpstr>
      <vt:lpstr>Josefin Slab</vt:lpstr>
      <vt:lpstr>Rajdhani</vt:lpstr>
      <vt:lpstr>Ai Tech Agency by Slidesgo</vt:lpstr>
      <vt:lpstr>ML OPS</vt:lpstr>
      <vt:lpstr>Ciclo de Vida</vt:lpstr>
      <vt:lpstr>Ciclo de Vida de ML</vt:lpstr>
      <vt:lpstr>Metodología CRISP-DM</vt:lpstr>
      <vt:lpstr>Ciclo de vida</vt:lpstr>
      <vt:lpstr>MLOps  &amp; Devops</vt:lpstr>
      <vt:lpstr>DevOps vs MLOps</vt:lpstr>
      <vt:lpstr>Resumen</vt:lpstr>
      <vt:lpstr>Servicios AWS</vt:lpstr>
      <vt:lpstr>Servicios AWS</vt:lpstr>
      <vt:lpstr>Servicios AWS</vt:lpstr>
      <vt:lpstr>Demo</vt:lpstr>
      <vt:lpstr>Demo</vt:lpstr>
      <vt:lpstr>Demo: Parte I (model pipeline)</vt:lpstr>
      <vt:lpstr>Presentación de PowerPoint</vt:lpstr>
      <vt:lpstr>Presentación de PowerPoint</vt:lpstr>
      <vt:lpstr>AWS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OPS</dc:title>
  <cp:lastModifiedBy>Cristian Quezada</cp:lastModifiedBy>
  <cp:revision>13</cp:revision>
  <dcterms:modified xsi:type="dcterms:W3CDTF">2021-08-25T04:10:14Z</dcterms:modified>
</cp:coreProperties>
</file>